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mily Yelverton" initials="ey" lastIdx="3" clrIdx="0"/>
  <p:cmAuthor id="1" name="Douglas Martin" initials="DM"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AE"/>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p:cViewPr varScale="1">
        <p:scale>
          <a:sx n="53" d="100"/>
          <a:sy n="53" d="100"/>
        </p:scale>
        <p:origin x="114" y="276"/>
      </p:cViewPr>
      <p:guideLst>
        <p:guide orient="horz" pos="2160"/>
        <p:guide pos="3864"/>
      </p:guideLst>
    </p:cSldViewPr>
  </p:slideViewPr>
  <p:outlineViewPr>
    <p:cViewPr>
      <p:scale>
        <a:sx n="33" d="100"/>
        <a:sy n="33" d="100"/>
      </p:scale>
      <p:origin x="0" y="-14028"/>
    </p:cViewPr>
  </p:outlineViewPr>
  <p:notesTextViewPr>
    <p:cViewPr>
      <p:scale>
        <a:sx n="1" d="1"/>
        <a:sy n="1" d="1"/>
      </p:scale>
      <p:origin x="0" y="0"/>
    </p:cViewPr>
  </p:notesTextViewPr>
  <p:sorterViewPr>
    <p:cViewPr>
      <p:scale>
        <a:sx n="100" d="100"/>
        <a:sy n="100" d="100"/>
      </p:scale>
      <p:origin x="0" y="-14682"/>
    </p:cViewPr>
  </p:sorterViewPr>
  <p:notesViewPr>
    <p:cSldViewPr snapToGrid="0" showGuides="1">
      <p:cViewPr>
        <p:scale>
          <a:sx n="160" d="100"/>
          <a:sy n="160" d="100"/>
        </p:scale>
        <p:origin x="504" y="-28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765002-D421-47B8-8569-D47F0B5E130E}" type="doc">
      <dgm:prSet loTypeId="urn:microsoft.com/office/officeart/2005/8/layout/hProcess9" loCatId="process" qsTypeId="urn:microsoft.com/office/officeart/2005/8/quickstyle/simple1#8" qsCatId="simple" csTypeId="urn:microsoft.com/office/officeart/2005/8/colors/colorful2" csCatId="colorful" phldr="1"/>
      <dgm:spPr/>
      <dgm:t>
        <a:bodyPr/>
        <a:lstStyle/>
        <a:p>
          <a:endParaRPr lang="en-US"/>
        </a:p>
      </dgm:t>
    </dgm:pt>
    <dgm:pt modelId="{5744FDB6-DC72-4A73-805F-1AE7DAB0791D}">
      <dgm:prSet custT="1"/>
      <dgm:spPr>
        <a:solidFill>
          <a:schemeClr val="accent2">
            <a:lumMod val="20000"/>
            <a:lumOff val="80000"/>
          </a:schemeClr>
        </a:solidFill>
      </dgm:spPr>
      <dgm:t>
        <a:bodyPr/>
        <a:lstStyle/>
        <a:p>
          <a:pPr rtl="0"/>
          <a:r>
            <a:rPr lang="en-US" sz="2000" b="1" dirty="0">
              <a:solidFill>
                <a:schemeClr val="tx1"/>
              </a:solidFill>
            </a:rPr>
            <a:t>Production concept</a:t>
          </a:r>
          <a:endParaRPr lang="en-US" sz="2000" dirty="0">
            <a:solidFill>
              <a:schemeClr val="tx1"/>
            </a:solidFill>
          </a:endParaRPr>
        </a:p>
      </dgm:t>
    </dgm:pt>
    <dgm:pt modelId="{326BFDCB-133C-456C-A939-F3DF35BB6F7C}" type="parTrans" cxnId="{23FAB631-3406-4F34-890B-7ADDE2D77C05}">
      <dgm:prSet/>
      <dgm:spPr/>
      <dgm:t>
        <a:bodyPr/>
        <a:lstStyle/>
        <a:p>
          <a:endParaRPr lang="en-US">
            <a:solidFill>
              <a:schemeClr val="tx1"/>
            </a:solidFill>
          </a:endParaRPr>
        </a:p>
      </dgm:t>
    </dgm:pt>
    <dgm:pt modelId="{7E4CD3DA-A1FE-46A8-BBDF-C518D93C3547}" type="sibTrans" cxnId="{23FAB631-3406-4F34-890B-7ADDE2D77C05}">
      <dgm:prSet/>
      <dgm:spPr/>
      <dgm:t>
        <a:bodyPr/>
        <a:lstStyle/>
        <a:p>
          <a:endParaRPr lang="en-US">
            <a:solidFill>
              <a:schemeClr val="tx1"/>
            </a:solidFill>
          </a:endParaRPr>
        </a:p>
      </dgm:t>
    </dgm:pt>
    <dgm:pt modelId="{04417E8C-187A-4D21-A3EE-6697AC475056}">
      <dgm:prSet custT="1"/>
      <dgm:spPr>
        <a:solidFill>
          <a:schemeClr val="accent2">
            <a:lumMod val="40000"/>
            <a:lumOff val="60000"/>
          </a:schemeClr>
        </a:solidFill>
      </dgm:spPr>
      <dgm:t>
        <a:bodyPr/>
        <a:lstStyle/>
        <a:p>
          <a:pPr rtl="0"/>
          <a:r>
            <a:rPr lang="en-US" sz="2000" b="1" dirty="0">
              <a:solidFill>
                <a:schemeClr val="tx1"/>
              </a:solidFill>
            </a:rPr>
            <a:t>Product concept</a:t>
          </a:r>
          <a:endParaRPr lang="en-US" sz="2000" dirty="0">
            <a:solidFill>
              <a:schemeClr val="tx1"/>
            </a:solidFill>
          </a:endParaRPr>
        </a:p>
      </dgm:t>
    </dgm:pt>
    <dgm:pt modelId="{C2582CFF-CB4E-4694-BC12-670EE91446C2}" type="parTrans" cxnId="{596FE1C0-DFD5-4602-AD56-6C992EC1AB52}">
      <dgm:prSet/>
      <dgm:spPr/>
      <dgm:t>
        <a:bodyPr/>
        <a:lstStyle/>
        <a:p>
          <a:endParaRPr lang="en-US">
            <a:solidFill>
              <a:schemeClr val="tx1"/>
            </a:solidFill>
          </a:endParaRPr>
        </a:p>
      </dgm:t>
    </dgm:pt>
    <dgm:pt modelId="{2601D274-BEB9-45AC-B8FC-E5C5F6553655}" type="sibTrans" cxnId="{596FE1C0-DFD5-4602-AD56-6C992EC1AB52}">
      <dgm:prSet/>
      <dgm:spPr/>
      <dgm:t>
        <a:bodyPr/>
        <a:lstStyle/>
        <a:p>
          <a:endParaRPr lang="en-US">
            <a:solidFill>
              <a:schemeClr val="tx1"/>
            </a:solidFill>
          </a:endParaRPr>
        </a:p>
      </dgm:t>
    </dgm:pt>
    <dgm:pt modelId="{441C2C76-1393-4A00-A6CD-4C7852E74026}">
      <dgm:prSet custT="1"/>
      <dgm:spPr>
        <a:solidFill>
          <a:schemeClr val="accent2">
            <a:lumMod val="60000"/>
            <a:lumOff val="40000"/>
          </a:schemeClr>
        </a:solidFill>
      </dgm:spPr>
      <dgm:t>
        <a:bodyPr/>
        <a:lstStyle/>
        <a:p>
          <a:pPr rtl="0"/>
          <a:r>
            <a:rPr lang="en-US" sz="2000" b="1" dirty="0">
              <a:solidFill>
                <a:schemeClr val="tx1"/>
              </a:solidFill>
            </a:rPr>
            <a:t>Selling concept</a:t>
          </a:r>
          <a:endParaRPr lang="en-US" sz="2000" dirty="0">
            <a:solidFill>
              <a:schemeClr val="tx1"/>
            </a:solidFill>
          </a:endParaRPr>
        </a:p>
      </dgm:t>
    </dgm:pt>
    <dgm:pt modelId="{520A0700-AC09-4510-9C9E-1E4C356C2738}" type="parTrans" cxnId="{59CEB439-16A6-47CA-BBCF-83C3E4CA1343}">
      <dgm:prSet/>
      <dgm:spPr/>
      <dgm:t>
        <a:bodyPr/>
        <a:lstStyle/>
        <a:p>
          <a:endParaRPr lang="en-US">
            <a:solidFill>
              <a:schemeClr val="tx1"/>
            </a:solidFill>
          </a:endParaRPr>
        </a:p>
      </dgm:t>
    </dgm:pt>
    <dgm:pt modelId="{90B4E2C7-6A5F-4B18-9411-053D4035E319}" type="sibTrans" cxnId="{59CEB439-16A6-47CA-BBCF-83C3E4CA1343}">
      <dgm:prSet/>
      <dgm:spPr/>
      <dgm:t>
        <a:bodyPr/>
        <a:lstStyle/>
        <a:p>
          <a:endParaRPr lang="en-US">
            <a:solidFill>
              <a:schemeClr val="tx1"/>
            </a:solidFill>
          </a:endParaRPr>
        </a:p>
      </dgm:t>
    </dgm:pt>
    <dgm:pt modelId="{1687046B-DBCE-4174-BF3D-637C454D0381}">
      <dgm:prSet custT="1"/>
      <dgm:spPr>
        <a:solidFill>
          <a:schemeClr val="accent2"/>
        </a:solidFill>
      </dgm:spPr>
      <dgm:t>
        <a:bodyPr/>
        <a:lstStyle/>
        <a:p>
          <a:pPr rtl="0"/>
          <a:r>
            <a:rPr lang="en-US" sz="2000" b="1" dirty="0">
              <a:solidFill>
                <a:schemeClr val="tx1"/>
              </a:solidFill>
            </a:rPr>
            <a:t>Marketing concept</a:t>
          </a:r>
          <a:endParaRPr lang="en-US" sz="2000" dirty="0">
            <a:solidFill>
              <a:schemeClr val="tx1"/>
            </a:solidFill>
          </a:endParaRPr>
        </a:p>
      </dgm:t>
    </dgm:pt>
    <dgm:pt modelId="{D2D3444A-BCBB-42D9-9C8C-E9EA300CEB1C}" type="parTrans" cxnId="{41086EF5-41F8-4BE7-AD17-FA7C6047A23D}">
      <dgm:prSet/>
      <dgm:spPr/>
      <dgm:t>
        <a:bodyPr/>
        <a:lstStyle/>
        <a:p>
          <a:endParaRPr lang="en-US">
            <a:solidFill>
              <a:schemeClr val="tx1"/>
            </a:solidFill>
          </a:endParaRPr>
        </a:p>
      </dgm:t>
    </dgm:pt>
    <dgm:pt modelId="{C788AF32-7254-48FE-A111-432B5E0E75BC}" type="sibTrans" cxnId="{41086EF5-41F8-4BE7-AD17-FA7C6047A23D}">
      <dgm:prSet/>
      <dgm:spPr/>
      <dgm:t>
        <a:bodyPr/>
        <a:lstStyle/>
        <a:p>
          <a:endParaRPr lang="en-US">
            <a:solidFill>
              <a:schemeClr val="tx1"/>
            </a:solidFill>
          </a:endParaRPr>
        </a:p>
      </dgm:t>
    </dgm:pt>
    <dgm:pt modelId="{70D6993B-68AC-487D-A995-65CFE7BD925B}">
      <dgm:prSet custT="1"/>
      <dgm:spPr>
        <a:solidFill>
          <a:schemeClr val="accent2">
            <a:lumMod val="75000"/>
          </a:schemeClr>
        </a:solidFill>
      </dgm:spPr>
      <dgm:t>
        <a:bodyPr/>
        <a:lstStyle/>
        <a:p>
          <a:pPr rtl="0"/>
          <a:r>
            <a:rPr lang="en-US" sz="2000" b="1" dirty="0">
              <a:solidFill>
                <a:schemeClr val="tx1"/>
              </a:solidFill>
            </a:rPr>
            <a:t>Societal Marketing concept</a:t>
          </a:r>
          <a:endParaRPr lang="en-US" sz="2000" dirty="0">
            <a:solidFill>
              <a:schemeClr val="tx1"/>
            </a:solidFill>
          </a:endParaRPr>
        </a:p>
      </dgm:t>
    </dgm:pt>
    <dgm:pt modelId="{5082394A-8E8D-4736-88E9-E850B5C30043}" type="parTrans" cxnId="{06E366F0-8D37-47C2-A973-EA7F8F97194B}">
      <dgm:prSet/>
      <dgm:spPr/>
      <dgm:t>
        <a:bodyPr/>
        <a:lstStyle/>
        <a:p>
          <a:endParaRPr lang="en-US">
            <a:solidFill>
              <a:schemeClr val="tx1"/>
            </a:solidFill>
          </a:endParaRPr>
        </a:p>
      </dgm:t>
    </dgm:pt>
    <dgm:pt modelId="{A112BF4E-1524-4EFB-9FAB-A6FB002E1F96}" type="sibTrans" cxnId="{06E366F0-8D37-47C2-A973-EA7F8F97194B}">
      <dgm:prSet/>
      <dgm:spPr/>
      <dgm:t>
        <a:bodyPr/>
        <a:lstStyle/>
        <a:p>
          <a:endParaRPr lang="en-US">
            <a:solidFill>
              <a:schemeClr val="tx1"/>
            </a:solidFill>
          </a:endParaRPr>
        </a:p>
      </dgm:t>
    </dgm:pt>
    <dgm:pt modelId="{9AA253F7-A164-4EAD-AA71-44A7DDF6A95B}" type="pres">
      <dgm:prSet presAssocID="{ED765002-D421-47B8-8569-D47F0B5E130E}" presName="CompostProcess" presStyleCnt="0">
        <dgm:presLayoutVars>
          <dgm:dir/>
          <dgm:resizeHandles val="exact"/>
        </dgm:presLayoutVars>
      </dgm:prSet>
      <dgm:spPr/>
    </dgm:pt>
    <dgm:pt modelId="{98C84D32-8593-4FFC-BC0C-F37AE109C92D}" type="pres">
      <dgm:prSet presAssocID="{ED765002-D421-47B8-8569-D47F0B5E130E}" presName="arrow" presStyleLbl="bgShp" presStyleIdx="0" presStyleCnt="1" custScaleX="101957"/>
      <dgm:spPr/>
    </dgm:pt>
    <dgm:pt modelId="{018A4B10-4CE9-428A-8F68-972EEF6F90BF}" type="pres">
      <dgm:prSet presAssocID="{ED765002-D421-47B8-8569-D47F0B5E130E}" presName="linearProcess" presStyleCnt="0"/>
      <dgm:spPr/>
    </dgm:pt>
    <dgm:pt modelId="{4C51A03D-1B27-4652-A36A-65E85F2A456D}" type="pres">
      <dgm:prSet presAssocID="{5744FDB6-DC72-4A73-805F-1AE7DAB0791D}" presName="textNode" presStyleLbl="node1" presStyleIdx="0" presStyleCnt="5" custScaleX="112364">
        <dgm:presLayoutVars>
          <dgm:bulletEnabled val="1"/>
        </dgm:presLayoutVars>
      </dgm:prSet>
      <dgm:spPr/>
    </dgm:pt>
    <dgm:pt modelId="{572F16E3-3141-45B4-B555-65BFB98B5EC6}" type="pres">
      <dgm:prSet presAssocID="{7E4CD3DA-A1FE-46A8-BBDF-C518D93C3547}" presName="sibTrans" presStyleCnt="0"/>
      <dgm:spPr/>
    </dgm:pt>
    <dgm:pt modelId="{5F1C2096-D0DC-4A4B-86DC-122E122CFBBA}" type="pres">
      <dgm:prSet presAssocID="{04417E8C-187A-4D21-A3EE-6697AC475056}" presName="textNode" presStyleLbl="node1" presStyleIdx="1" presStyleCnt="5">
        <dgm:presLayoutVars>
          <dgm:bulletEnabled val="1"/>
        </dgm:presLayoutVars>
      </dgm:prSet>
      <dgm:spPr/>
    </dgm:pt>
    <dgm:pt modelId="{4E73DB3F-5CF2-42CF-A284-108E4A06ACCF}" type="pres">
      <dgm:prSet presAssocID="{2601D274-BEB9-45AC-B8FC-E5C5F6553655}" presName="sibTrans" presStyleCnt="0"/>
      <dgm:spPr/>
    </dgm:pt>
    <dgm:pt modelId="{2269662A-8BFB-46D6-9C72-346589547FB8}" type="pres">
      <dgm:prSet presAssocID="{441C2C76-1393-4A00-A6CD-4C7852E74026}" presName="textNode" presStyleLbl="node1" presStyleIdx="2" presStyleCnt="5">
        <dgm:presLayoutVars>
          <dgm:bulletEnabled val="1"/>
        </dgm:presLayoutVars>
      </dgm:prSet>
      <dgm:spPr/>
    </dgm:pt>
    <dgm:pt modelId="{FC5216A4-7769-48D6-AA48-5AD7FEC65737}" type="pres">
      <dgm:prSet presAssocID="{90B4E2C7-6A5F-4B18-9411-053D4035E319}" presName="sibTrans" presStyleCnt="0"/>
      <dgm:spPr/>
    </dgm:pt>
    <dgm:pt modelId="{80FB5A71-90BF-4BED-A0A6-81C787AC95D9}" type="pres">
      <dgm:prSet presAssocID="{1687046B-DBCE-4174-BF3D-637C454D0381}" presName="textNode" presStyleLbl="node1" presStyleIdx="3" presStyleCnt="5">
        <dgm:presLayoutVars>
          <dgm:bulletEnabled val="1"/>
        </dgm:presLayoutVars>
      </dgm:prSet>
      <dgm:spPr/>
    </dgm:pt>
    <dgm:pt modelId="{D956AECE-45C5-48A0-8975-70A6EA08C8EE}" type="pres">
      <dgm:prSet presAssocID="{C788AF32-7254-48FE-A111-432B5E0E75BC}" presName="sibTrans" presStyleCnt="0"/>
      <dgm:spPr/>
    </dgm:pt>
    <dgm:pt modelId="{17082EAC-92CF-40CD-A280-5CD2572C4721}" type="pres">
      <dgm:prSet presAssocID="{70D6993B-68AC-487D-A995-65CFE7BD925B}" presName="textNode" presStyleLbl="node1" presStyleIdx="4" presStyleCnt="5">
        <dgm:presLayoutVars>
          <dgm:bulletEnabled val="1"/>
        </dgm:presLayoutVars>
      </dgm:prSet>
      <dgm:spPr/>
    </dgm:pt>
  </dgm:ptLst>
  <dgm:cxnLst>
    <dgm:cxn modelId="{1C70861D-B330-41B9-8177-27CB7963AC58}" type="presOf" srcId="{441C2C76-1393-4A00-A6CD-4C7852E74026}" destId="{2269662A-8BFB-46D6-9C72-346589547FB8}" srcOrd="0" destOrd="0" presId="urn:microsoft.com/office/officeart/2005/8/layout/hProcess9"/>
    <dgm:cxn modelId="{BEFC9D28-B9C9-4423-8CA5-865180D333EA}" type="presOf" srcId="{ED765002-D421-47B8-8569-D47F0B5E130E}" destId="{9AA253F7-A164-4EAD-AA71-44A7DDF6A95B}" srcOrd="0" destOrd="0" presId="urn:microsoft.com/office/officeart/2005/8/layout/hProcess9"/>
    <dgm:cxn modelId="{23FAB631-3406-4F34-890B-7ADDE2D77C05}" srcId="{ED765002-D421-47B8-8569-D47F0B5E130E}" destId="{5744FDB6-DC72-4A73-805F-1AE7DAB0791D}" srcOrd="0" destOrd="0" parTransId="{326BFDCB-133C-456C-A939-F3DF35BB6F7C}" sibTransId="{7E4CD3DA-A1FE-46A8-BBDF-C518D93C3547}"/>
    <dgm:cxn modelId="{59CEB439-16A6-47CA-BBCF-83C3E4CA1343}" srcId="{ED765002-D421-47B8-8569-D47F0B5E130E}" destId="{441C2C76-1393-4A00-A6CD-4C7852E74026}" srcOrd="2" destOrd="0" parTransId="{520A0700-AC09-4510-9C9E-1E4C356C2738}" sibTransId="{90B4E2C7-6A5F-4B18-9411-053D4035E319}"/>
    <dgm:cxn modelId="{B5B13D5D-EBA4-4FFB-89EB-E67D187F3914}" type="presOf" srcId="{04417E8C-187A-4D21-A3EE-6697AC475056}" destId="{5F1C2096-D0DC-4A4B-86DC-122E122CFBBA}" srcOrd="0" destOrd="0" presId="urn:microsoft.com/office/officeart/2005/8/layout/hProcess9"/>
    <dgm:cxn modelId="{F3658863-1DDD-4F53-99B5-768A83D6773C}" type="presOf" srcId="{1687046B-DBCE-4174-BF3D-637C454D0381}" destId="{80FB5A71-90BF-4BED-A0A6-81C787AC95D9}" srcOrd="0" destOrd="0" presId="urn:microsoft.com/office/officeart/2005/8/layout/hProcess9"/>
    <dgm:cxn modelId="{F8A0DE7B-8261-4272-B5B5-C0E48C17DC28}" type="presOf" srcId="{70D6993B-68AC-487D-A995-65CFE7BD925B}" destId="{17082EAC-92CF-40CD-A280-5CD2572C4721}" srcOrd="0" destOrd="0" presId="urn:microsoft.com/office/officeart/2005/8/layout/hProcess9"/>
    <dgm:cxn modelId="{C0A3EF7B-614E-4F3C-B0A2-E71AA186B225}" type="presOf" srcId="{5744FDB6-DC72-4A73-805F-1AE7DAB0791D}" destId="{4C51A03D-1B27-4652-A36A-65E85F2A456D}" srcOrd="0" destOrd="0" presId="urn:microsoft.com/office/officeart/2005/8/layout/hProcess9"/>
    <dgm:cxn modelId="{596FE1C0-DFD5-4602-AD56-6C992EC1AB52}" srcId="{ED765002-D421-47B8-8569-D47F0B5E130E}" destId="{04417E8C-187A-4D21-A3EE-6697AC475056}" srcOrd="1" destOrd="0" parTransId="{C2582CFF-CB4E-4694-BC12-670EE91446C2}" sibTransId="{2601D274-BEB9-45AC-B8FC-E5C5F6553655}"/>
    <dgm:cxn modelId="{06E366F0-8D37-47C2-A973-EA7F8F97194B}" srcId="{ED765002-D421-47B8-8569-D47F0B5E130E}" destId="{70D6993B-68AC-487D-A995-65CFE7BD925B}" srcOrd="4" destOrd="0" parTransId="{5082394A-8E8D-4736-88E9-E850B5C30043}" sibTransId="{A112BF4E-1524-4EFB-9FAB-A6FB002E1F96}"/>
    <dgm:cxn modelId="{41086EF5-41F8-4BE7-AD17-FA7C6047A23D}" srcId="{ED765002-D421-47B8-8569-D47F0B5E130E}" destId="{1687046B-DBCE-4174-BF3D-637C454D0381}" srcOrd="3" destOrd="0" parTransId="{D2D3444A-BCBB-42D9-9C8C-E9EA300CEB1C}" sibTransId="{C788AF32-7254-48FE-A111-432B5E0E75BC}"/>
    <dgm:cxn modelId="{7CEF82AB-8F77-4248-89DE-2F4FEAFEC970}" type="presParOf" srcId="{9AA253F7-A164-4EAD-AA71-44A7DDF6A95B}" destId="{98C84D32-8593-4FFC-BC0C-F37AE109C92D}" srcOrd="0" destOrd="0" presId="urn:microsoft.com/office/officeart/2005/8/layout/hProcess9"/>
    <dgm:cxn modelId="{501D0D0B-C6EF-46BB-9FBE-72BBACF7D289}" type="presParOf" srcId="{9AA253F7-A164-4EAD-AA71-44A7DDF6A95B}" destId="{018A4B10-4CE9-428A-8F68-972EEF6F90BF}" srcOrd="1" destOrd="0" presId="urn:microsoft.com/office/officeart/2005/8/layout/hProcess9"/>
    <dgm:cxn modelId="{E2591A0D-76A4-4B81-9244-58755FF943AF}" type="presParOf" srcId="{018A4B10-4CE9-428A-8F68-972EEF6F90BF}" destId="{4C51A03D-1B27-4652-A36A-65E85F2A456D}" srcOrd="0" destOrd="0" presId="urn:microsoft.com/office/officeart/2005/8/layout/hProcess9"/>
    <dgm:cxn modelId="{6E12B937-9D30-4883-B028-8475E7752C31}" type="presParOf" srcId="{018A4B10-4CE9-428A-8F68-972EEF6F90BF}" destId="{572F16E3-3141-45B4-B555-65BFB98B5EC6}" srcOrd="1" destOrd="0" presId="urn:microsoft.com/office/officeart/2005/8/layout/hProcess9"/>
    <dgm:cxn modelId="{ECA38A34-9656-4683-89D3-0AA8F8D6310D}" type="presParOf" srcId="{018A4B10-4CE9-428A-8F68-972EEF6F90BF}" destId="{5F1C2096-D0DC-4A4B-86DC-122E122CFBBA}" srcOrd="2" destOrd="0" presId="urn:microsoft.com/office/officeart/2005/8/layout/hProcess9"/>
    <dgm:cxn modelId="{BB86E1AD-A473-4D5B-AD58-37BDD333D272}" type="presParOf" srcId="{018A4B10-4CE9-428A-8F68-972EEF6F90BF}" destId="{4E73DB3F-5CF2-42CF-A284-108E4A06ACCF}" srcOrd="3" destOrd="0" presId="urn:microsoft.com/office/officeart/2005/8/layout/hProcess9"/>
    <dgm:cxn modelId="{CD3864A4-7E12-47A1-9804-B1E217020DDA}" type="presParOf" srcId="{018A4B10-4CE9-428A-8F68-972EEF6F90BF}" destId="{2269662A-8BFB-46D6-9C72-346589547FB8}" srcOrd="4" destOrd="0" presId="urn:microsoft.com/office/officeart/2005/8/layout/hProcess9"/>
    <dgm:cxn modelId="{7F32456A-4DF2-4AB5-80CE-ABEDED5750AD}" type="presParOf" srcId="{018A4B10-4CE9-428A-8F68-972EEF6F90BF}" destId="{FC5216A4-7769-48D6-AA48-5AD7FEC65737}" srcOrd="5" destOrd="0" presId="urn:microsoft.com/office/officeart/2005/8/layout/hProcess9"/>
    <dgm:cxn modelId="{5104CE56-61F9-45F4-AC89-0019BFD2CACF}" type="presParOf" srcId="{018A4B10-4CE9-428A-8F68-972EEF6F90BF}" destId="{80FB5A71-90BF-4BED-A0A6-81C787AC95D9}" srcOrd="6" destOrd="0" presId="urn:microsoft.com/office/officeart/2005/8/layout/hProcess9"/>
    <dgm:cxn modelId="{C01E29E8-3661-47D5-AF5A-37B68338EF76}" type="presParOf" srcId="{018A4B10-4CE9-428A-8F68-972EEF6F90BF}" destId="{D956AECE-45C5-48A0-8975-70A6EA08C8EE}" srcOrd="7" destOrd="0" presId="urn:microsoft.com/office/officeart/2005/8/layout/hProcess9"/>
    <dgm:cxn modelId="{833C10D6-190B-44A3-87E7-3B744E1A0F89}" type="presParOf" srcId="{018A4B10-4CE9-428A-8F68-972EEF6F90BF}" destId="{17082EAC-92CF-40CD-A280-5CD2572C4721}"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0C8113-4768-4EC8-8067-9BACC37F06CE}" type="doc">
      <dgm:prSet loTypeId="urn:microsoft.com/office/officeart/2005/8/layout/hList1" loCatId="list" qsTypeId="urn:microsoft.com/office/officeart/2005/8/quickstyle/simple1#9" qsCatId="simple" csTypeId="urn:microsoft.com/office/officeart/2005/8/colors/colorful2" csCatId="colorful" phldr="1"/>
      <dgm:spPr/>
      <dgm:t>
        <a:bodyPr/>
        <a:lstStyle/>
        <a:p>
          <a:endParaRPr lang="en-US"/>
        </a:p>
      </dgm:t>
    </dgm:pt>
    <dgm:pt modelId="{9E91F648-0724-4838-BE77-541584805A90}">
      <dgm:prSet/>
      <dgm:spPr/>
      <dgm:t>
        <a:bodyPr/>
        <a:lstStyle/>
        <a:p>
          <a:pPr rtl="0"/>
          <a:r>
            <a:rPr lang="en-US" b="1" dirty="0"/>
            <a:t>Customer- perceived value</a:t>
          </a:r>
          <a:endParaRPr lang="en-US" dirty="0"/>
        </a:p>
      </dgm:t>
    </dgm:pt>
    <dgm:pt modelId="{99897223-E756-4EE2-838E-F9C77B846D0F}" type="parTrans" cxnId="{5BC6D7EC-97A5-403A-9495-F101D83A8584}">
      <dgm:prSet/>
      <dgm:spPr/>
      <dgm:t>
        <a:bodyPr/>
        <a:lstStyle/>
        <a:p>
          <a:endParaRPr lang="en-US"/>
        </a:p>
      </dgm:t>
    </dgm:pt>
    <dgm:pt modelId="{9DC5A51B-32F4-4CE6-99F7-360D30BE9479}" type="sibTrans" cxnId="{5BC6D7EC-97A5-403A-9495-F101D83A8584}">
      <dgm:prSet/>
      <dgm:spPr/>
      <dgm:t>
        <a:bodyPr/>
        <a:lstStyle/>
        <a:p>
          <a:endParaRPr lang="en-US"/>
        </a:p>
      </dgm:t>
    </dgm:pt>
    <dgm:pt modelId="{7679D44F-E22B-41E5-958D-F90DAD006E20}">
      <dgm:prSet/>
      <dgm:spPr/>
      <dgm:t>
        <a:bodyPr/>
        <a:lstStyle/>
        <a:p>
          <a:pPr rtl="0"/>
          <a:r>
            <a:rPr lang="en-US" b="1" dirty="0"/>
            <a:t>Customer satisfaction</a:t>
          </a:r>
          <a:endParaRPr lang="en-US" dirty="0"/>
        </a:p>
      </dgm:t>
      <dgm:extLst>
        <a:ext uri="{E40237B7-FDA0-4F09-8148-C483321AD2D9}">
          <dgm14:cNvPr xmlns:dgm14="http://schemas.microsoft.com/office/drawing/2010/diagram" id="0" name="" descr="Customer-perceived value&#10;&#10;Customer satisfaction" title="Relationship Building Blocks"/>
        </a:ext>
      </dgm:extLst>
    </dgm:pt>
    <dgm:pt modelId="{CE10B7E0-2D76-4D32-86AD-22B2F48D1942}" type="parTrans" cxnId="{9D5FBA81-DAE9-4C1D-B08E-FDBDA336C282}">
      <dgm:prSet/>
      <dgm:spPr/>
      <dgm:t>
        <a:bodyPr/>
        <a:lstStyle/>
        <a:p>
          <a:endParaRPr lang="en-US"/>
        </a:p>
      </dgm:t>
    </dgm:pt>
    <dgm:pt modelId="{97C08F9D-A545-416D-ADC3-0C4A882CFDE5}" type="sibTrans" cxnId="{9D5FBA81-DAE9-4C1D-B08E-FDBDA336C282}">
      <dgm:prSet/>
      <dgm:spPr/>
      <dgm:t>
        <a:bodyPr/>
        <a:lstStyle/>
        <a:p>
          <a:endParaRPr lang="en-US"/>
        </a:p>
      </dgm:t>
    </dgm:pt>
    <dgm:pt modelId="{728EF719-111B-4832-B814-9B68108F7A00}">
      <dgm:prSet/>
      <dgm:spPr/>
      <dgm:t>
        <a:bodyPr/>
        <a:lstStyle/>
        <a:p>
          <a:pPr rtl="0"/>
          <a:r>
            <a:rPr lang="en-US" dirty="0"/>
            <a:t>The extent to which perceived performance matches a buyer’s expectations</a:t>
          </a:r>
        </a:p>
      </dgm:t>
    </dgm:pt>
    <dgm:pt modelId="{668277F0-511A-434F-B215-C9555CC542C1}" type="parTrans" cxnId="{4C84671B-C7FB-451A-9BD1-E8D166CEEABC}">
      <dgm:prSet/>
      <dgm:spPr/>
      <dgm:t>
        <a:bodyPr/>
        <a:lstStyle/>
        <a:p>
          <a:endParaRPr lang="en-US"/>
        </a:p>
      </dgm:t>
    </dgm:pt>
    <dgm:pt modelId="{09711E53-134B-4B84-8A28-1D4B777E51ED}" type="sibTrans" cxnId="{4C84671B-C7FB-451A-9BD1-E8D166CEEABC}">
      <dgm:prSet/>
      <dgm:spPr/>
      <dgm:t>
        <a:bodyPr/>
        <a:lstStyle/>
        <a:p>
          <a:endParaRPr lang="en-US"/>
        </a:p>
      </dgm:t>
    </dgm:pt>
    <dgm:pt modelId="{073FB8B0-EC31-4BB6-97E8-F7F4F76DF45E}">
      <dgm:prSet/>
      <dgm:spPr/>
      <dgm:t>
        <a:bodyPr/>
        <a:lstStyle/>
        <a:p>
          <a:pPr rtl="0"/>
          <a:r>
            <a:rPr lang="en-US" dirty="0"/>
            <a:t>The difference between total customer perceived benefits and customer cost</a:t>
          </a:r>
        </a:p>
      </dgm:t>
    </dgm:pt>
    <dgm:pt modelId="{6443674C-E88B-4A03-984B-AA326FF97AB9}" type="sibTrans" cxnId="{C9B2EC90-D216-4696-8338-681B9763FDAF}">
      <dgm:prSet/>
      <dgm:spPr/>
      <dgm:t>
        <a:bodyPr/>
        <a:lstStyle/>
        <a:p>
          <a:endParaRPr lang="en-US"/>
        </a:p>
      </dgm:t>
    </dgm:pt>
    <dgm:pt modelId="{F57502E0-E0FB-428C-9300-0974224298A3}" type="parTrans" cxnId="{C9B2EC90-D216-4696-8338-681B9763FDAF}">
      <dgm:prSet/>
      <dgm:spPr/>
      <dgm:t>
        <a:bodyPr/>
        <a:lstStyle/>
        <a:p>
          <a:endParaRPr lang="en-US"/>
        </a:p>
      </dgm:t>
    </dgm:pt>
    <dgm:pt modelId="{C4A7B43E-622A-4015-945C-746410105B03}" type="pres">
      <dgm:prSet presAssocID="{AE0C8113-4768-4EC8-8067-9BACC37F06CE}" presName="Name0" presStyleCnt="0">
        <dgm:presLayoutVars>
          <dgm:dir/>
          <dgm:animLvl val="lvl"/>
          <dgm:resizeHandles val="exact"/>
        </dgm:presLayoutVars>
      </dgm:prSet>
      <dgm:spPr/>
    </dgm:pt>
    <dgm:pt modelId="{23CC46D3-383C-45BD-9A1F-745CDE31051A}" type="pres">
      <dgm:prSet presAssocID="{9E91F648-0724-4838-BE77-541584805A90}" presName="composite" presStyleCnt="0"/>
      <dgm:spPr/>
    </dgm:pt>
    <dgm:pt modelId="{A634D899-67E5-4847-A44C-6A42AC68CED1}" type="pres">
      <dgm:prSet presAssocID="{9E91F648-0724-4838-BE77-541584805A90}" presName="parTx" presStyleLbl="alignNode1" presStyleIdx="0" presStyleCnt="2" custScaleY="126298" custLinFactNeighborX="-37539" custLinFactNeighborY="-17290">
        <dgm:presLayoutVars>
          <dgm:chMax val="0"/>
          <dgm:chPref val="0"/>
          <dgm:bulletEnabled val="1"/>
        </dgm:presLayoutVars>
      </dgm:prSet>
      <dgm:spPr/>
    </dgm:pt>
    <dgm:pt modelId="{6F94C92F-BE4D-403D-A2C5-A870A7539662}" type="pres">
      <dgm:prSet presAssocID="{9E91F648-0724-4838-BE77-541584805A90}" presName="desTx" presStyleLbl="alignAccFollowNode1" presStyleIdx="0" presStyleCnt="2" custScaleY="91555" custLinFactNeighborX="-10191" custLinFactNeighborY="1914">
        <dgm:presLayoutVars>
          <dgm:bulletEnabled val="1"/>
        </dgm:presLayoutVars>
      </dgm:prSet>
      <dgm:spPr/>
    </dgm:pt>
    <dgm:pt modelId="{83AC5CB8-A1F4-4C8D-9ACF-6FE78AC6BEF8}" type="pres">
      <dgm:prSet presAssocID="{9DC5A51B-32F4-4CE6-99F7-360D30BE9479}" presName="space" presStyleCnt="0"/>
      <dgm:spPr/>
    </dgm:pt>
    <dgm:pt modelId="{B5B587D4-31CF-417B-9317-2E2751C57906}" type="pres">
      <dgm:prSet presAssocID="{7679D44F-E22B-41E5-958D-F90DAD006E20}" presName="composite" presStyleCnt="0"/>
      <dgm:spPr/>
    </dgm:pt>
    <dgm:pt modelId="{BD34603E-5910-4BB7-87C8-BBD451064BDD}" type="pres">
      <dgm:prSet presAssocID="{7679D44F-E22B-41E5-958D-F90DAD006E20}" presName="parTx" presStyleLbl="alignNode1" presStyleIdx="1" presStyleCnt="2" custScaleY="122757" custLinFactNeighborX="1917" custLinFactNeighborY="-7055">
        <dgm:presLayoutVars>
          <dgm:chMax val="0"/>
          <dgm:chPref val="0"/>
          <dgm:bulletEnabled val="1"/>
        </dgm:presLayoutVars>
      </dgm:prSet>
      <dgm:spPr/>
    </dgm:pt>
    <dgm:pt modelId="{0C242CFE-C2DA-40FF-98D3-57237A7E987B}" type="pres">
      <dgm:prSet presAssocID="{7679D44F-E22B-41E5-958D-F90DAD006E20}" presName="desTx" presStyleLbl="alignAccFollowNode1" presStyleIdx="1" presStyleCnt="2" custScaleY="94070" custLinFactNeighborY="3938">
        <dgm:presLayoutVars>
          <dgm:bulletEnabled val="1"/>
        </dgm:presLayoutVars>
      </dgm:prSet>
      <dgm:spPr/>
    </dgm:pt>
  </dgm:ptLst>
  <dgm:cxnLst>
    <dgm:cxn modelId="{EF7DC80C-3DC2-490A-BEB6-535DD3E6DF8C}" type="presOf" srcId="{073FB8B0-EC31-4BB6-97E8-F7F4F76DF45E}" destId="{6F94C92F-BE4D-403D-A2C5-A870A7539662}" srcOrd="0" destOrd="0" presId="urn:microsoft.com/office/officeart/2005/8/layout/hList1"/>
    <dgm:cxn modelId="{4C84671B-C7FB-451A-9BD1-E8D166CEEABC}" srcId="{7679D44F-E22B-41E5-958D-F90DAD006E20}" destId="{728EF719-111B-4832-B814-9B68108F7A00}" srcOrd="0" destOrd="0" parTransId="{668277F0-511A-434F-B215-C9555CC542C1}" sibTransId="{09711E53-134B-4B84-8A28-1D4B777E51ED}"/>
    <dgm:cxn modelId="{177E4F2C-41A5-4E8E-9C08-7D5DFB6D7695}" type="presOf" srcId="{AE0C8113-4768-4EC8-8067-9BACC37F06CE}" destId="{C4A7B43E-622A-4015-945C-746410105B03}" srcOrd="0" destOrd="0" presId="urn:microsoft.com/office/officeart/2005/8/layout/hList1"/>
    <dgm:cxn modelId="{9D5FBA81-DAE9-4C1D-B08E-FDBDA336C282}" srcId="{AE0C8113-4768-4EC8-8067-9BACC37F06CE}" destId="{7679D44F-E22B-41E5-958D-F90DAD006E20}" srcOrd="1" destOrd="0" parTransId="{CE10B7E0-2D76-4D32-86AD-22B2F48D1942}" sibTransId="{97C08F9D-A545-416D-ADC3-0C4A882CFDE5}"/>
    <dgm:cxn modelId="{6BB96F87-0B69-4B60-8842-171CA44E4C51}" type="presOf" srcId="{9E91F648-0724-4838-BE77-541584805A90}" destId="{A634D899-67E5-4847-A44C-6A42AC68CED1}" srcOrd="0" destOrd="0" presId="urn:microsoft.com/office/officeart/2005/8/layout/hList1"/>
    <dgm:cxn modelId="{C9B2EC90-D216-4696-8338-681B9763FDAF}" srcId="{9E91F648-0724-4838-BE77-541584805A90}" destId="{073FB8B0-EC31-4BB6-97E8-F7F4F76DF45E}" srcOrd="0" destOrd="0" parTransId="{F57502E0-E0FB-428C-9300-0974224298A3}" sibTransId="{6443674C-E88B-4A03-984B-AA326FF97AB9}"/>
    <dgm:cxn modelId="{651C60B4-AFAF-44AF-BFFB-D45FF21E2AFA}" type="presOf" srcId="{728EF719-111B-4832-B814-9B68108F7A00}" destId="{0C242CFE-C2DA-40FF-98D3-57237A7E987B}" srcOrd="0" destOrd="0" presId="urn:microsoft.com/office/officeart/2005/8/layout/hList1"/>
    <dgm:cxn modelId="{3DC775C5-C5FB-4A6C-899B-233967BF0668}" type="presOf" srcId="{7679D44F-E22B-41E5-958D-F90DAD006E20}" destId="{BD34603E-5910-4BB7-87C8-BBD451064BDD}" srcOrd="0" destOrd="0" presId="urn:microsoft.com/office/officeart/2005/8/layout/hList1"/>
    <dgm:cxn modelId="{5BC6D7EC-97A5-403A-9495-F101D83A8584}" srcId="{AE0C8113-4768-4EC8-8067-9BACC37F06CE}" destId="{9E91F648-0724-4838-BE77-541584805A90}" srcOrd="0" destOrd="0" parTransId="{99897223-E756-4EE2-838E-F9C77B846D0F}" sibTransId="{9DC5A51B-32F4-4CE6-99F7-360D30BE9479}"/>
    <dgm:cxn modelId="{2ED16FDC-45D0-4720-B7E3-6D96864FA83E}" type="presParOf" srcId="{C4A7B43E-622A-4015-945C-746410105B03}" destId="{23CC46D3-383C-45BD-9A1F-745CDE31051A}" srcOrd="0" destOrd="0" presId="urn:microsoft.com/office/officeart/2005/8/layout/hList1"/>
    <dgm:cxn modelId="{F23E257A-F36D-40EB-8ECC-369F91C7A816}" type="presParOf" srcId="{23CC46D3-383C-45BD-9A1F-745CDE31051A}" destId="{A634D899-67E5-4847-A44C-6A42AC68CED1}" srcOrd="0" destOrd="0" presId="urn:microsoft.com/office/officeart/2005/8/layout/hList1"/>
    <dgm:cxn modelId="{5F15A7DE-E9B9-482C-8D05-54CEB16010DD}" type="presParOf" srcId="{23CC46D3-383C-45BD-9A1F-745CDE31051A}" destId="{6F94C92F-BE4D-403D-A2C5-A870A7539662}" srcOrd="1" destOrd="0" presId="urn:microsoft.com/office/officeart/2005/8/layout/hList1"/>
    <dgm:cxn modelId="{4DCBCF51-27A5-4F41-B8BE-87B682F1638C}" type="presParOf" srcId="{C4A7B43E-622A-4015-945C-746410105B03}" destId="{83AC5CB8-A1F4-4C8D-9ACF-6FE78AC6BEF8}" srcOrd="1" destOrd="0" presId="urn:microsoft.com/office/officeart/2005/8/layout/hList1"/>
    <dgm:cxn modelId="{14E94822-1CCB-4A7C-957D-DB91BB258445}" type="presParOf" srcId="{C4A7B43E-622A-4015-945C-746410105B03}" destId="{B5B587D4-31CF-417B-9317-2E2751C57906}" srcOrd="2" destOrd="0" presId="urn:microsoft.com/office/officeart/2005/8/layout/hList1"/>
    <dgm:cxn modelId="{2E04216D-2B76-452C-8441-760E4D718DD3}" type="presParOf" srcId="{B5B587D4-31CF-417B-9317-2E2751C57906}" destId="{BD34603E-5910-4BB7-87C8-BBD451064BDD}" srcOrd="0" destOrd="0" presId="urn:microsoft.com/office/officeart/2005/8/layout/hList1"/>
    <dgm:cxn modelId="{FA55D871-3968-4D61-BD50-344D695AEAA3}" type="presParOf" srcId="{B5B587D4-31CF-417B-9317-2E2751C57906}" destId="{0C242CFE-C2DA-40FF-98D3-57237A7E987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84D32-8593-4FFC-BC0C-F37AE109C92D}">
      <dsp:nvSpPr>
        <dsp:cNvPr id="0" name=""/>
        <dsp:cNvSpPr/>
      </dsp:nvSpPr>
      <dsp:spPr>
        <a:xfrm>
          <a:off x="649719" y="0"/>
          <a:ext cx="8444009" cy="3886817"/>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1A03D-1B27-4652-A36A-65E85F2A456D}">
      <dsp:nvSpPr>
        <dsp:cNvPr id="0" name=""/>
        <dsp:cNvSpPr/>
      </dsp:nvSpPr>
      <dsp:spPr>
        <a:xfrm>
          <a:off x="4057" y="1166045"/>
          <a:ext cx="1889193" cy="1554726"/>
        </a:xfrm>
        <a:prstGeom prst="roundRect">
          <a:avLst/>
        </a:prstGeom>
        <a:solidFill>
          <a:schemeClr val="accent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tx1"/>
              </a:solidFill>
            </a:rPr>
            <a:t>Production concept</a:t>
          </a:r>
          <a:endParaRPr lang="en-US" sz="2000" kern="1200" dirty="0">
            <a:solidFill>
              <a:schemeClr val="tx1"/>
            </a:solidFill>
          </a:endParaRPr>
        </a:p>
      </dsp:txBody>
      <dsp:txXfrm>
        <a:off x="79952" y="1241940"/>
        <a:ext cx="1737403" cy="1402936"/>
      </dsp:txXfrm>
    </dsp:sp>
    <dsp:sp modelId="{5F1C2096-D0DC-4A4B-86DC-122E122CFBBA}">
      <dsp:nvSpPr>
        <dsp:cNvPr id="0" name=""/>
        <dsp:cNvSpPr/>
      </dsp:nvSpPr>
      <dsp:spPr>
        <a:xfrm>
          <a:off x="2173470" y="1166045"/>
          <a:ext cx="1681315" cy="1554726"/>
        </a:xfrm>
        <a:prstGeom prst="round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tx1"/>
              </a:solidFill>
            </a:rPr>
            <a:t>Product concept</a:t>
          </a:r>
          <a:endParaRPr lang="en-US" sz="2000" kern="1200" dirty="0">
            <a:solidFill>
              <a:schemeClr val="tx1"/>
            </a:solidFill>
          </a:endParaRPr>
        </a:p>
      </dsp:txBody>
      <dsp:txXfrm>
        <a:off x="2249365" y="1241940"/>
        <a:ext cx="1529525" cy="1402936"/>
      </dsp:txXfrm>
    </dsp:sp>
    <dsp:sp modelId="{2269662A-8BFB-46D6-9C72-346589547FB8}">
      <dsp:nvSpPr>
        <dsp:cNvPr id="0" name=""/>
        <dsp:cNvSpPr/>
      </dsp:nvSpPr>
      <dsp:spPr>
        <a:xfrm>
          <a:off x="4135005" y="1166045"/>
          <a:ext cx="1681315" cy="1554726"/>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tx1"/>
              </a:solidFill>
            </a:rPr>
            <a:t>Selling concept</a:t>
          </a:r>
          <a:endParaRPr lang="en-US" sz="2000" kern="1200" dirty="0">
            <a:solidFill>
              <a:schemeClr val="tx1"/>
            </a:solidFill>
          </a:endParaRPr>
        </a:p>
      </dsp:txBody>
      <dsp:txXfrm>
        <a:off x="4210900" y="1241940"/>
        <a:ext cx="1529525" cy="1402936"/>
      </dsp:txXfrm>
    </dsp:sp>
    <dsp:sp modelId="{80FB5A71-90BF-4BED-A0A6-81C787AC95D9}">
      <dsp:nvSpPr>
        <dsp:cNvPr id="0" name=""/>
        <dsp:cNvSpPr/>
      </dsp:nvSpPr>
      <dsp:spPr>
        <a:xfrm>
          <a:off x="6096540" y="1166045"/>
          <a:ext cx="1681315" cy="1554726"/>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tx1"/>
              </a:solidFill>
            </a:rPr>
            <a:t>Marketing concept</a:t>
          </a:r>
          <a:endParaRPr lang="en-US" sz="2000" kern="1200" dirty="0">
            <a:solidFill>
              <a:schemeClr val="tx1"/>
            </a:solidFill>
          </a:endParaRPr>
        </a:p>
      </dsp:txBody>
      <dsp:txXfrm>
        <a:off x="6172435" y="1241940"/>
        <a:ext cx="1529525" cy="1402936"/>
      </dsp:txXfrm>
    </dsp:sp>
    <dsp:sp modelId="{17082EAC-92CF-40CD-A280-5CD2572C4721}">
      <dsp:nvSpPr>
        <dsp:cNvPr id="0" name=""/>
        <dsp:cNvSpPr/>
      </dsp:nvSpPr>
      <dsp:spPr>
        <a:xfrm>
          <a:off x="8058075" y="1166045"/>
          <a:ext cx="1681315" cy="1554726"/>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solidFill>
                <a:schemeClr val="tx1"/>
              </a:solidFill>
            </a:rPr>
            <a:t>Societal Marketing concept</a:t>
          </a:r>
          <a:endParaRPr lang="en-US" sz="2000" kern="1200" dirty="0">
            <a:solidFill>
              <a:schemeClr val="tx1"/>
            </a:solidFill>
          </a:endParaRPr>
        </a:p>
      </dsp:txBody>
      <dsp:txXfrm>
        <a:off x="8133970" y="1241940"/>
        <a:ext cx="1529525" cy="14029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4D899-67E5-4847-A44C-6A42AC68CED1}">
      <dsp:nvSpPr>
        <dsp:cNvPr id="0" name=""/>
        <dsp:cNvSpPr/>
      </dsp:nvSpPr>
      <dsp:spPr>
        <a:xfrm>
          <a:off x="0" y="432946"/>
          <a:ext cx="1922784" cy="74052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b="1" kern="1200" dirty="0"/>
            <a:t>Customer- perceived value</a:t>
          </a:r>
          <a:endParaRPr lang="en-US" sz="1600" kern="1200" dirty="0"/>
        </a:p>
      </dsp:txBody>
      <dsp:txXfrm>
        <a:off x="0" y="432946"/>
        <a:ext cx="1922784" cy="740524"/>
      </dsp:txXfrm>
    </dsp:sp>
    <dsp:sp modelId="{6F94C92F-BE4D-403D-A2C5-A870A7539662}">
      <dsp:nvSpPr>
        <dsp:cNvPr id="0" name=""/>
        <dsp:cNvSpPr/>
      </dsp:nvSpPr>
      <dsp:spPr>
        <a:xfrm>
          <a:off x="0" y="1310940"/>
          <a:ext cx="1922784" cy="168876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The difference between total customer perceived benefits and customer cost</a:t>
          </a:r>
        </a:p>
      </dsp:txBody>
      <dsp:txXfrm>
        <a:off x="0" y="1310940"/>
        <a:ext cx="1922784" cy="1688765"/>
      </dsp:txXfrm>
    </dsp:sp>
    <dsp:sp modelId="{BD34603E-5910-4BB7-87C8-BBD451064BDD}">
      <dsp:nvSpPr>
        <dsp:cNvPr id="0" name=""/>
        <dsp:cNvSpPr/>
      </dsp:nvSpPr>
      <dsp:spPr>
        <a:xfrm>
          <a:off x="2192015" y="486550"/>
          <a:ext cx="1922784" cy="71976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rtl="0">
            <a:lnSpc>
              <a:spcPct val="90000"/>
            </a:lnSpc>
            <a:spcBef>
              <a:spcPct val="0"/>
            </a:spcBef>
            <a:spcAft>
              <a:spcPct val="35000"/>
            </a:spcAft>
            <a:buNone/>
          </a:pPr>
          <a:r>
            <a:rPr lang="en-US" sz="1600" b="1" kern="1200" dirty="0"/>
            <a:t>Customer satisfaction</a:t>
          </a:r>
          <a:endParaRPr lang="en-US" sz="1600" kern="1200" dirty="0"/>
        </a:p>
      </dsp:txBody>
      <dsp:txXfrm>
        <a:off x="2192015" y="486550"/>
        <a:ext cx="1922784" cy="719762"/>
      </dsp:txXfrm>
    </dsp:sp>
    <dsp:sp modelId="{0C242CFE-C2DA-40FF-98D3-57237A7E987B}">
      <dsp:nvSpPr>
        <dsp:cNvPr id="0" name=""/>
        <dsp:cNvSpPr/>
      </dsp:nvSpPr>
      <dsp:spPr>
        <a:xfrm>
          <a:off x="2191994" y="1308291"/>
          <a:ext cx="1922784" cy="173515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rtl="0">
            <a:lnSpc>
              <a:spcPct val="90000"/>
            </a:lnSpc>
            <a:spcBef>
              <a:spcPct val="0"/>
            </a:spcBef>
            <a:spcAft>
              <a:spcPct val="15000"/>
            </a:spcAft>
            <a:buChar char="•"/>
          </a:pPr>
          <a:r>
            <a:rPr lang="en-US" sz="1600" kern="1200" dirty="0"/>
            <a:t>The extent to which perceived performance matches a buyer’s expectations</a:t>
          </a:r>
        </a:p>
      </dsp:txBody>
      <dsp:txXfrm>
        <a:off x="2191994" y="1308291"/>
        <a:ext cx="1922784" cy="173515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E5A47-5EF7-41C3-AE15-CC3EBBE7979D}" type="datetimeFigureOut">
              <a:rPr lang="en-US" smtClean="0"/>
              <a:t>8/31/2017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A0A23-7F20-4B04-A006-693C5986EE1E}" type="slidenum">
              <a:rPr lang="en-US" smtClean="0"/>
              <a:t>‹#›</a:t>
            </a:fld>
            <a:endParaRPr lang="en-US" dirty="0"/>
          </a:p>
        </p:txBody>
      </p:sp>
    </p:spTree>
    <p:extLst>
      <p:ext uri="{BB962C8B-B14F-4D97-AF65-F5344CB8AC3E}">
        <p14:creationId xmlns:p14="http://schemas.microsoft.com/office/powerpoint/2010/main" val="273344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dirty="0">
              <a:solidFill>
                <a:srgbClr val="000000"/>
              </a:solidFill>
              <a:cs typeface="Arial" panose="020B0604020202020204" pitchFamily="34" charset="0"/>
              <a:sym typeface="Arial" panose="020B0604020202020204" pitchFamily="34" charset="0"/>
            </a:endParaRPr>
          </a:p>
        </p:txBody>
      </p:sp>
      <p:sp>
        <p:nvSpPr>
          <p:cNvPr id="245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B6AA7723-1386-4A38-B045-2C418B1CBE64}" type="slidenum">
              <a:rPr lang="en-US" altLang="en-US" sz="1400">
                <a:solidFill>
                  <a:srgbClr val="000000"/>
                </a:solidFill>
              </a:rPr>
              <a:pPr algn="l">
                <a:spcBef>
                  <a:spcPct val="0"/>
                </a:spcBef>
                <a:buSzTx/>
              </a:pPr>
              <a:t>1</a:t>
            </a:fld>
            <a:endParaRPr lang="en-US" altLang="en-US" sz="1400">
              <a:solidFill>
                <a:srgbClr val="000000"/>
              </a:solidFill>
            </a:endParaRPr>
          </a:p>
        </p:txBody>
      </p:sp>
    </p:spTree>
    <p:extLst>
      <p:ext uri="{BB962C8B-B14F-4D97-AF65-F5344CB8AC3E}">
        <p14:creationId xmlns:p14="http://schemas.microsoft.com/office/powerpoint/2010/main" val="2363438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13128863-DCDE-4947-A51F-63DEBADBB286}"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10</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43011" name="Rectangle 2"/>
          <p:cNvSpPr>
            <a:spLocks noGrp="1" noRot="1" noChangeAspect="1" noChangeArrowheads="1" noTextEdit="1"/>
          </p:cNvSpPr>
          <p:nvPr>
            <p:ph type="sldImg"/>
          </p:nvPr>
        </p:nvSpPr>
        <p:spPr>
          <a:ln>
            <a:miter lim="800000"/>
          </a:ln>
        </p:spPr>
      </p:sp>
      <p:sp>
        <p:nvSpPr>
          <p:cNvPr id="43012"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olidFill>
                  <a:srgbClr val="008000"/>
                </a:solidFill>
                <a:cs typeface="Arial" panose="020B0604020202020204" pitchFamily="34" charset="0"/>
                <a:sym typeface="Arial" panose="020B0604020202020204" pitchFamily="34" charset="0"/>
              </a:rPr>
              <a:t>A market is the set of actual and potential buyers of a product or service. Sellers must search for buyers, identify their needs, design good market offerings, set prices for them, promote them, and store and deliver them. Although marketing was traditionally carried out by sellers, the concept now also includes consumers. Consumers engage in marketing when they search for products, interact with companies to obtain information, and make their purchases. Thus, in addition to customer relationship management, companies must also deal with customer-managed relationships as customers are empowered and marketing is made a two-way affair.</a:t>
            </a:r>
          </a:p>
          <a:p>
            <a:pPr eaLnBrk="1" hangingPunct="1">
              <a:spcBef>
                <a:spcPct val="0"/>
              </a:spcBef>
            </a:pPr>
            <a:endParaRPr lang="en-US" altLang="en-US">
              <a:solidFill>
                <a:srgbClr val="008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949691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A </a:t>
            </a:r>
            <a:r>
              <a:rPr lang="en-US" altLang="en-US" b="1">
                <a:sym typeface="Arial" panose="020B0604020202020204" pitchFamily="34" charset="0"/>
              </a:rPr>
              <a:t>market</a:t>
            </a:r>
            <a:r>
              <a:rPr lang="en-US" altLang="en-US">
                <a:sym typeface="Arial" panose="020B0604020202020204" pitchFamily="34" charset="0"/>
              </a:rPr>
              <a:t> is the set of actual and potential buyers of a product or service. These buyers share a particular need or want that can be satisfied through exchange relationships.</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b="1">
                <a:solidFill>
                  <a:srgbClr val="000000"/>
                </a:solidFill>
                <a:cs typeface="Arial" panose="020B0604020202020204" pitchFamily="34" charset="0"/>
                <a:sym typeface="Arial" panose="020B0604020202020204" pitchFamily="34" charset="0"/>
              </a:rPr>
              <a:t>Figure 1.2 </a:t>
            </a:r>
            <a:r>
              <a:rPr lang="en-US" altLang="en-US">
                <a:solidFill>
                  <a:srgbClr val="000000"/>
                </a:solidFill>
                <a:cs typeface="Arial" panose="020B0604020202020204" pitchFamily="34" charset="0"/>
                <a:sym typeface="Arial" panose="020B0604020202020204" pitchFamily="34" charset="0"/>
              </a:rPr>
              <a:t>shows the main elements in a marketing system.</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Each party in the system adds value for the next level and  is affected by major environmental forces (demographic, economic, natural, technological, political, and social/cultural).</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Marketing means managing markets to bring about profitable customer relationships. Activities such as consumer research, product development, communication, distribution, pricing, and service are core marketing activities.</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Buyers also carry out marketing, thus, in addition to customer relationship management, today’s marketers must also deal effectively with </a:t>
            </a:r>
            <a:r>
              <a:rPr lang="en-US" altLang="en-US" i="1">
                <a:sym typeface="Arial" panose="020B0604020202020204" pitchFamily="34" charset="0"/>
              </a:rPr>
              <a:t>customer-managed relationships</a:t>
            </a:r>
            <a:r>
              <a:rPr lang="en-US" altLang="en-US">
                <a:sym typeface="Arial" panose="020B0604020202020204" pitchFamily="34" charset="0"/>
              </a:rPr>
              <a:t>.</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Marketers are no longer asking only “How can we influence our customers?” but also “How can our customers influence us?” and even “How can our customers influence each other?”</a:t>
            </a:r>
          </a:p>
          <a:p>
            <a:pPr eaLnBrk="1" hangingPunct="1">
              <a:spcBef>
                <a:spcPct val="0"/>
              </a:spcBef>
            </a:pPr>
            <a:endParaRPr lang="en-US" altLang="en-US">
              <a:sym typeface="Arial" panose="020B0604020202020204" pitchFamily="34" charset="0"/>
            </a:endParaRP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
        <p:nvSpPr>
          <p:cNvPr id="450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B09D483D-FC0C-4E10-A0FD-7A32A33EB62D}" type="slidenum">
              <a:rPr lang="en-US" altLang="en-US" sz="1400">
                <a:solidFill>
                  <a:srgbClr val="000000"/>
                </a:solidFill>
              </a:rPr>
              <a:pPr algn="l">
                <a:spcBef>
                  <a:spcPct val="0"/>
                </a:spcBef>
                <a:buSzTx/>
              </a:pPr>
              <a:t>11</a:t>
            </a:fld>
            <a:endParaRPr lang="en-US" altLang="en-US" sz="1400">
              <a:solidFill>
                <a:srgbClr val="000000"/>
              </a:solidFill>
            </a:endParaRPr>
          </a:p>
        </p:txBody>
      </p:sp>
    </p:spTree>
    <p:extLst>
      <p:ext uri="{BB962C8B-B14F-4D97-AF65-F5344CB8AC3E}">
        <p14:creationId xmlns:p14="http://schemas.microsoft.com/office/powerpoint/2010/main" val="2473050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9525CBE2-3935-4000-8661-C898A2113907}"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12</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47107" name="Rectangle 2"/>
          <p:cNvSpPr>
            <a:spLocks noGrp="1" noRot="1" noChangeAspect="1" noChangeArrowheads="1" noTextEdit="1"/>
          </p:cNvSpPr>
          <p:nvPr>
            <p:ph type="sldImg"/>
          </p:nvPr>
        </p:nvSpPr>
        <p:spPr>
          <a:ln>
            <a:miter lim="800000"/>
          </a:ln>
        </p:spPr>
      </p:sp>
      <p:sp>
        <p:nvSpPr>
          <p:cNvPr id="47108"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719207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FCCBE2C7-1B47-437F-AA60-965EE4992911}"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13</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49155" name="Rectangle 2"/>
          <p:cNvSpPr>
            <a:spLocks noGrp="1" noRot="1" noChangeAspect="1" noChangeArrowheads="1" noTextEdit="1"/>
          </p:cNvSpPr>
          <p:nvPr>
            <p:ph type="sldImg"/>
          </p:nvPr>
        </p:nvSpPr>
        <p:spPr>
          <a:ln>
            <a:miter lim="800000"/>
          </a:ln>
        </p:spPr>
      </p:sp>
      <p:sp>
        <p:nvSpPr>
          <p:cNvPr id="4915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b="1">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i="1">
                <a:solidFill>
                  <a:srgbClr val="000000"/>
                </a:solidFill>
                <a:cs typeface="Arial" panose="020B0604020202020204" pitchFamily="34" charset="0"/>
                <a:sym typeface="Arial" panose="020B0604020202020204" pitchFamily="34" charset="0"/>
              </a:rPr>
              <a:t>Ask students to describe a market segment they are a part of for a specific product such as, athletic or fitness equipment or clothing.</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Now that the company fully understands its consumers and the marketplace, it must decide which customers it will serve and how it will bring them value.</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The marketing manager’s aim is to find, attract, keep, and grow target customers by creating, delivering, and communicating superior customer value.</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To design a winning marketing strategy, the marketing manager must answer two important questions: </a:t>
            </a:r>
          </a:p>
          <a:p>
            <a:pPr eaLnBrk="1" hangingPunct="1">
              <a:spcBef>
                <a:spcPct val="0"/>
              </a:spcBef>
            </a:pPr>
            <a:endParaRPr lang="en-US" altLang="en-US" i="1">
              <a:solidFill>
                <a:srgbClr val="000000"/>
              </a:solidFill>
              <a:cs typeface="Arial" panose="020B0604020202020204" pitchFamily="34" charset="0"/>
              <a:sym typeface="Arial" panose="020B0604020202020204" pitchFamily="34" charset="0"/>
            </a:endParaRPr>
          </a:p>
          <a:p>
            <a:pPr eaLnBrk="1" hangingPunct="1">
              <a:spcBef>
                <a:spcPct val="0"/>
              </a:spcBef>
              <a:buFontTx/>
              <a:buChar char="•"/>
            </a:pPr>
            <a:r>
              <a:rPr lang="en-US" altLang="en-US">
                <a:solidFill>
                  <a:srgbClr val="000000"/>
                </a:solidFill>
                <a:cs typeface="Arial" panose="020B0604020202020204" pitchFamily="34" charset="0"/>
                <a:sym typeface="Arial" panose="020B0604020202020204" pitchFamily="34" charset="0"/>
              </a:rPr>
              <a:t>What customers will we serve (what’s our target market)? </a:t>
            </a:r>
          </a:p>
          <a:p>
            <a:pPr eaLnBrk="1" hangingPunct="1">
              <a:spcBef>
                <a:spcPct val="0"/>
              </a:spcBef>
              <a:buFontTx/>
              <a:buChar char="•"/>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buFontTx/>
              <a:buChar char="•"/>
            </a:pPr>
            <a:r>
              <a:rPr lang="en-US" altLang="en-US">
                <a:solidFill>
                  <a:srgbClr val="000000"/>
                </a:solidFill>
                <a:cs typeface="Arial" panose="020B0604020202020204" pitchFamily="34" charset="0"/>
                <a:sym typeface="Arial" panose="020B0604020202020204" pitchFamily="34" charset="0"/>
              </a:rPr>
              <a:t>How can we serve these customers best (what’s our value proposition)? </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807925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DE7D139E-56F4-46B3-AF22-195432282C5E}"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14</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51203" name="Rectangle 2"/>
          <p:cNvSpPr>
            <a:spLocks noGrp="1" noRot="1" noChangeAspect="1" noChangeArrowheads="1" noTextEdit="1"/>
          </p:cNvSpPr>
          <p:nvPr>
            <p:ph type="sldImg"/>
          </p:nvPr>
        </p:nvSpPr>
        <p:spPr>
          <a:ln>
            <a:miter lim="800000"/>
          </a:ln>
        </p:spPr>
      </p:sp>
      <p:sp>
        <p:nvSpPr>
          <p:cNvPr id="5120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Value proposition: Vine gives you “the best way to see and share life in motion” through “short, beautiful, looping videos in a simple and fun way for your friends and family to see.”</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b="1">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i="1">
                <a:solidFill>
                  <a:srgbClr val="000000"/>
                </a:solidFill>
                <a:cs typeface="Arial" panose="020B0604020202020204" pitchFamily="34" charset="0"/>
                <a:sym typeface="Arial" panose="020B0604020202020204" pitchFamily="34" charset="0"/>
              </a:rPr>
              <a:t>Have the students evaluate one of the following value propositions in terms of how well the company delivers on the proposition.</a:t>
            </a:r>
          </a:p>
          <a:p>
            <a:pPr eaLnBrk="1" hangingPunct="1">
              <a:spcBef>
                <a:spcPct val="0"/>
              </a:spcBef>
            </a:pPr>
            <a:endParaRPr lang="en-US" altLang="en-US">
              <a:sym typeface="Arial" panose="020B0604020202020204" pitchFamily="34" charset="0"/>
            </a:endParaRPr>
          </a:p>
          <a:p>
            <a:pPr eaLnBrk="1" hangingPunct="1">
              <a:spcBef>
                <a:spcPct val="0"/>
              </a:spcBef>
              <a:buFontTx/>
              <a:buChar char="•"/>
            </a:pPr>
            <a:r>
              <a:rPr lang="en-US" altLang="en-US" i="1">
                <a:sym typeface="Arial" panose="020B0604020202020204" pitchFamily="34" charset="0"/>
              </a:rPr>
              <a:t>BMW promises “the ultimate driving machine” </a:t>
            </a:r>
          </a:p>
          <a:p>
            <a:pPr eaLnBrk="1" hangingPunct="1">
              <a:spcBef>
                <a:spcPct val="0"/>
              </a:spcBef>
              <a:buFontTx/>
              <a:buChar char="•"/>
            </a:pPr>
            <a:endParaRPr lang="en-US" altLang="en-US" i="1">
              <a:sym typeface="Arial" panose="020B0604020202020204" pitchFamily="34" charset="0"/>
            </a:endParaRPr>
          </a:p>
          <a:p>
            <a:pPr eaLnBrk="1" hangingPunct="1">
              <a:spcBef>
                <a:spcPct val="0"/>
              </a:spcBef>
              <a:buFontTx/>
              <a:buChar char="•"/>
            </a:pPr>
            <a:r>
              <a:rPr lang="en-US" altLang="en-US" i="1">
                <a:sym typeface="Arial" panose="020B0604020202020204" pitchFamily="34" charset="0"/>
              </a:rPr>
              <a:t>Nissan Leaf electric car is “100% </a:t>
            </a:r>
            <a:r>
              <a:rPr lang="pt-BR" altLang="en-US" i="1">
                <a:sym typeface="Arial" panose="020B0604020202020204" pitchFamily="34" charset="0"/>
              </a:rPr>
              <a:t>electric. Zero gas. Zero tailpipe.”</a:t>
            </a:r>
          </a:p>
          <a:p>
            <a:pPr eaLnBrk="1" hangingPunct="1">
              <a:spcBef>
                <a:spcPct val="0"/>
              </a:spcBef>
              <a:buFontTx/>
              <a:buChar char="•"/>
            </a:pPr>
            <a:endParaRPr lang="pt-BR" altLang="en-US" i="1">
              <a:sym typeface="Arial" panose="020B0604020202020204" pitchFamily="34" charset="0"/>
            </a:endParaRPr>
          </a:p>
          <a:p>
            <a:pPr eaLnBrk="1" hangingPunct="1">
              <a:spcBef>
                <a:spcPct val="0"/>
              </a:spcBef>
              <a:buFontTx/>
              <a:buChar char="•"/>
            </a:pPr>
            <a:r>
              <a:rPr lang="pt-BR" altLang="en-US" i="1">
                <a:sym typeface="Arial" panose="020B0604020202020204" pitchFamily="34" charset="0"/>
              </a:rPr>
              <a:t>New Balance’s Minimus </a:t>
            </a:r>
            <a:r>
              <a:rPr lang="en-US" altLang="en-US" i="1">
                <a:sym typeface="Arial" panose="020B0604020202020204" pitchFamily="34" charset="0"/>
              </a:rPr>
              <a:t>shoes are “like barefoot only better.”</a:t>
            </a:r>
          </a:p>
          <a:p>
            <a:pPr eaLnBrk="1" hangingPunct="1">
              <a:spcBef>
                <a:spcPct val="0"/>
              </a:spcBef>
              <a:buFontTx/>
              <a:buChar char="•"/>
            </a:pPr>
            <a:endParaRPr lang="en-US" altLang="en-US" i="1">
              <a:sym typeface="Arial" panose="020B0604020202020204" pitchFamily="34" charset="0"/>
            </a:endParaRPr>
          </a:p>
          <a:p>
            <a:pPr eaLnBrk="1" hangingPunct="1">
              <a:spcBef>
                <a:spcPct val="0"/>
              </a:spcBef>
              <a:buFontTx/>
              <a:buChar char="•"/>
            </a:pPr>
            <a:r>
              <a:rPr lang="en-US" altLang="en-US" i="1">
                <a:sym typeface="Arial" panose="020B0604020202020204" pitchFamily="34" charset="0"/>
              </a:rPr>
              <a:t>Vibram FiveFingers shoes: “You are the technology.”</a:t>
            </a:r>
          </a:p>
          <a:p>
            <a:pPr eaLnBrk="1" hangingPunct="1">
              <a:spcBef>
                <a:spcPct val="0"/>
              </a:spcBef>
              <a:buFontTx/>
              <a:buChar char="•"/>
            </a:pPr>
            <a:endParaRPr lang="en-US" altLang="en-US" i="1">
              <a:sym typeface="Arial" panose="020B0604020202020204" pitchFamily="34" charset="0"/>
            </a:endParaRPr>
          </a:p>
          <a:p>
            <a:pPr eaLnBrk="1" hangingPunct="1">
              <a:spcBef>
                <a:spcPct val="0"/>
              </a:spcBef>
              <a:buFontTx/>
              <a:buChar char="•"/>
            </a:pPr>
            <a:r>
              <a:rPr lang="en-US" altLang="en-US" i="1">
                <a:sym typeface="Arial" panose="020B0604020202020204" pitchFamily="34" charset="0"/>
              </a:rPr>
              <a:t>Facebook helps you “connect and share with the people in your life”</a:t>
            </a:r>
          </a:p>
          <a:p>
            <a:pPr eaLnBrk="1" hangingPunct="1">
              <a:spcBef>
                <a:spcPct val="0"/>
              </a:spcBef>
              <a:buFontTx/>
              <a:buChar char="•"/>
            </a:pPr>
            <a:endParaRPr lang="en-US" altLang="en-US" i="1">
              <a:sym typeface="Arial" panose="020B0604020202020204" pitchFamily="34" charset="0"/>
            </a:endParaRPr>
          </a:p>
          <a:p>
            <a:pPr eaLnBrk="1" hangingPunct="1">
              <a:spcBef>
                <a:spcPct val="0"/>
              </a:spcBef>
              <a:buFontTx/>
              <a:buChar char="•"/>
            </a:pPr>
            <a:r>
              <a:rPr lang="en-US" altLang="en-US" i="1">
                <a:sym typeface="Arial" panose="020B0604020202020204" pitchFamily="34" charset="0"/>
              </a:rPr>
              <a:t>YouTube “provides a place for people to connect, inform, and inspire others across the globe.”</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ym typeface="Arial" panose="020B0604020202020204" pitchFamily="34" charset="0"/>
              </a:rPr>
              <a:t>The company must decide how it will serve targeted customers—how it will </a:t>
            </a:r>
            <a:r>
              <a:rPr lang="en-US" altLang="en-US" i="1">
                <a:sym typeface="Arial" panose="020B0604020202020204" pitchFamily="34" charset="0"/>
              </a:rPr>
              <a:t>differentiate and position </a:t>
            </a:r>
            <a:r>
              <a:rPr lang="en-US" altLang="en-US">
                <a:sym typeface="Arial" panose="020B0604020202020204" pitchFamily="34" charset="0"/>
              </a:rPr>
              <a:t>itself in the marketplace. A brand’s </a:t>
            </a:r>
            <a:r>
              <a:rPr lang="en-US" altLang="en-US" i="1">
                <a:sym typeface="Arial" panose="020B0604020202020204" pitchFamily="34" charset="0"/>
              </a:rPr>
              <a:t>value proposition </a:t>
            </a:r>
            <a:r>
              <a:rPr lang="en-US" altLang="en-US">
                <a:sym typeface="Arial" panose="020B0604020202020204" pitchFamily="34" charset="0"/>
              </a:rPr>
              <a:t>is the set of benefits or values it promises to deliver to consumers to satisfy their needs.</a:t>
            </a:r>
            <a:r>
              <a:rPr lang="en-US" altLang="en-US">
                <a:solidFill>
                  <a:srgbClr val="000000"/>
                </a:solidFill>
                <a:cs typeface="Arial" panose="020B0604020202020204" pitchFamily="34" charset="0"/>
                <a:sym typeface="Arial" panose="020B0604020202020204" pitchFamily="34" charset="0"/>
              </a:rPr>
              <a:t> </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Value propositions differentiate one brand from another.  They answer the customer’s question, “Why should I buy your brand rather than a competitor’s?” Companies must design strong value propositions that give them the greatest advantage in their target markets.</a:t>
            </a:r>
          </a:p>
        </p:txBody>
      </p:sp>
    </p:spTree>
    <p:extLst>
      <p:ext uri="{BB962C8B-B14F-4D97-AF65-F5344CB8AC3E}">
        <p14:creationId xmlns:p14="http://schemas.microsoft.com/office/powerpoint/2010/main" val="1436219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49E43E3-AEC8-4205-AEDF-39C6BA8A74AD}" type="slidenum">
              <a:rPr lang="en-US" altLang="en-US">
                <a:solidFill>
                  <a:srgbClr val="000000"/>
                </a:solidFill>
                <a:latin typeface="Calibri" panose="020F0502020204030204" pitchFamily="34" charset="0"/>
                <a:ea typeface="ヒラギノ角ゴ Pro W3"/>
                <a:cs typeface="ヒラギノ角ゴ Pro W3"/>
              </a:rPr>
              <a:pPr>
                <a:spcBef>
                  <a:spcPct val="0"/>
                </a:spcBef>
              </a:pPr>
              <a:t>15</a:t>
            </a:fld>
            <a:endParaRPr lang="en-US" altLang="en-US">
              <a:solidFill>
                <a:srgbClr val="000000"/>
              </a:solidFill>
              <a:latin typeface="Calibri" panose="020F0502020204030204" pitchFamily="34" charset="0"/>
              <a:ea typeface="ヒラギノ角ゴ Pro W3"/>
              <a:cs typeface="ヒラギノ角ゴ Pro W3"/>
            </a:endParaRPr>
          </a:p>
        </p:txBody>
      </p:sp>
      <p:sp>
        <p:nvSpPr>
          <p:cNvPr id="53251" name="Rectangle 2"/>
          <p:cNvSpPr>
            <a:spLocks noGrp="1" noRot="1" noChangeAspect="1" noChangeArrowheads="1" noTextEdit="1"/>
          </p:cNvSpPr>
          <p:nvPr>
            <p:ph type="sldImg"/>
          </p:nvPr>
        </p:nvSpPr>
        <p:spPr>
          <a:ln>
            <a:miter lim="800000"/>
          </a:ln>
        </p:spPr>
      </p:sp>
      <p:sp>
        <p:nvSpPr>
          <p:cNvPr id="53252"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solidFill>
                  <a:srgbClr val="000000"/>
                </a:solidFill>
                <a:cs typeface="Arial" panose="020B0604020202020204" pitchFamily="34" charset="0"/>
                <a:sym typeface="Arial" panose="020B0604020202020204" pitchFamily="34" charset="0"/>
              </a:rPr>
              <a:t>There are five alternative concepts under which organizations design and carry out their marketing strategies: the </a:t>
            </a:r>
            <a:r>
              <a:rPr lang="en-US" altLang="en-US" i="1">
                <a:solidFill>
                  <a:srgbClr val="000000"/>
                </a:solidFill>
                <a:cs typeface="Arial" panose="020B0604020202020204" pitchFamily="34" charset="0"/>
                <a:sym typeface="Arial" panose="020B0604020202020204" pitchFamily="34" charset="0"/>
              </a:rPr>
              <a:t>production</a:t>
            </a:r>
            <a:r>
              <a:rPr lang="en-US" altLang="en-US">
                <a:solidFill>
                  <a:srgbClr val="000000"/>
                </a:solidFill>
                <a:cs typeface="Arial" panose="020B0604020202020204" pitchFamily="34" charset="0"/>
                <a:sym typeface="Arial" panose="020B0604020202020204" pitchFamily="34" charset="0"/>
              </a:rPr>
              <a:t>, </a:t>
            </a:r>
            <a:r>
              <a:rPr lang="en-US" altLang="en-US" i="1">
                <a:solidFill>
                  <a:srgbClr val="000000"/>
                </a:solidFill>
                <a:cs typeface="Arial" panose="020B0604020202020204" pitchFamily="34" charset="0"/>
                <a:sym typeface="Arial" panose="020B0604020202020204" pitchFamily="34" charset="0"/>
              </a:rPr>
              <a:t>product</a:t>
            </a:r>
            <a:r>
              <a:rPr lang="en-US" altLang="en-US">
                <a:solidFill>
                  <a:srgbClr val="000000"/>
                </a:solidFill>
                <a:cs typeface="Arial" panose="020B0604020202020204" pitchFamily="34" charset="0"/>
                <a:sym typeface="Arial" panose="020B0604020202020204" pitchFamily="34" charset="0"/>
              </a:rPr>
              <a:t>, </a:t>
            </a:r>
            <a:r>
              <a:rPr lang="en-US" altLang="en-US" i="1">
                <a:solidFill>
                  <a:srgbClr val="000000"/>
                </a:solidFill>
                <a:cs typeface="Arial" panose="020B0604020202020204" pitchFamily="34" charset="0"/>
                <a:sym typeface="Arial" panose="020B0604020202020204" pitchFamily="34" charset="0"/>
              </a:rPr>
              <a:t>selling</a:t>
            </a:r>
            <a:r>
              <a:rPr lang="en-US" altLang="en-US">
                <a:solidFill>
                  <a:srgbClr val="000000"/>
                </a:solidFill>
                <a:cs typeface="Arial" panose="020B0604020202020204" pitchFamily="34" charset="0"/>
                <a:sym typeface="Arial" panose="020B0604020202020204" pitchFamily="34" charset="0"/>
              </a:rPr>
              <a:t>, </a:t>
            </a:r>
            <a:r>
              <a:rPr lang="en-US" altLang="en-US" i="1">
                <a:solidFill>
                  <a:srgbClr val="000000"/>
                </a:solidFill>
                <a:cs typeface="Arial" panose="020B0604020202020204" pitchFamily="34" charset="0"/>
                <a:sym typeface="Arial" panose="020B0604020202020204" pitchFamily="34" charset="0"/>
              </a:rPr>
              <a:t>marketing</a:t>
            </a:r>
            <a:r>
              <a:rPr lang="en-US" altLang="en-US">
                <a:solidFill>
                  <a:srgbClr val="000000"/>
                </a:solidFill>
                <a:cs typeface="Arial" panose="020B0604020202020204" pitchFamily="34" charset="0"/>
                <a:sym typeface="Arial" panose="020B0604020202020204" pitchFamily="34" charset="0"/>
              </a:rPr>
              <a:t>, and </a:t>
            </a:r>
            <a:r>
              <a:rPr lang="en-US" altLang="en-US" i="1">
                <a:solidFill>
                  <a:srgbClr val="000000"/>
                </a:solidFill>
                <a:cs typeface="Arial" panose="020B0604020202020204" pitchFamily="34" charset="0"/>
                <a:sym typeface="Arial" panose="020B0604020202020204" pitchFamily="34" charset="0"/>
              </a:rPr>
              <a:t>societal marketing concepts.</a:t>
            </a:r>
          </a:p>
          <a:p>
            <a:pPr>
              <a:spcBef>
                <a:spcPct val="0"/>
              </a:spcBef>
            </a:pPr>
            <a:endParaRPr lang="en-US" altLang="en-US" i="1">
              <a:solidFill>
                <a:srgbClr val="000000"/>
              </a:solidFill>
              <a:cs typeface="Arial" panose="020B0604020202020204" pitchFamily="34" charset="0"/>
              <a:sym typeface="Arial" panose="020B0604020202020204" pitchFamily="34" charset="0"/>
            </a:endParaRPr>
          </a:p>
          <a:p>
            <a:pPr>
              <a:spcBef>
                <a:spcPct val="0"/>
              </a:spcBef>
            </a:pPr>
            <a:r>
              <a:rPr lang="en-US" altLang="en-US">
                <a:solidFill>
                  <a:srgbClr val="000000"/>
                </a:solidFill>
                <a:cs typeface="Arial" panose="020B0604020202020204" pitchFamily="34" charset="0"/>
                <a:sym typeface="Arial" panose="020B0604020202020204" pitchFamily="34" charset="0"/>
              </a:rPr>
              <a:t>Marketing management wants to design strategies that will build profitable relationships with target consumers.</a:t>
            </a: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0"/>
              </a:spcBef>
            </a:pPr>
            <a:r>
              <a:rPr lang="en-US" altLang="en-US" b="1">
                <a:solidFill>
                  <a:srgbClr val="000000"/>
                </a:solidFill>
                <a:cs typeface="Arial" panose="020B0604020202020204" pitchFamily="34" charset="0"/>
                <a:sym typeface="Arial" panose="020B0604020202020204" pitchFamily="34" charset="0"/>
              </a:rPr>
              <a:t>Production concept:  </a:t>
            </a:r>
            <a:r>
              <a:rPr lang="en-US" altLang="en-US">
                <a:solidFill>
                  <a:srgbClr val="000000"/>
                </a:solidFill>
                <a:cs typeface="Arial" panose="020B0604020202020204" pitchFamily="34" charset="0"/>
                <a:sym typeface="Arial" panose="020B0604020202020204" pitchFamily="34" charset="0"/>
              </a:rPr>
              <a:t>Consumers will favor products that are available and highly affordable.</a:t>
            </a:r>
            <a:endParaRPr lang="en-US" altLang="en-US">
              <a:sym typeface="Arial" panose="020B0604020202020204" pitchFamily="34" charset="0"/>
            </a:endParaRPr>
          </a:p>
          <a:p>
            <a:pPr>
              <a:spcBef>
                <a:spcPct val="0"/>
              </a:spcBef>
            </a:pPr>
            <a:endParaRPr lang="en-US" altLang="en-US">
              <a:sym typeface="Arial" panose="020B0604020202020204" pitchFamily="34" charset="0"/>
            </a:endParaRPr>
          </a:p>
          <a:p>
            <a:pPr>
              <a:spcBef>
                <a:spcPct val="0"/>
              </a:spcBef>
            </a:pPr>
            <a:r>
              <a:rPr lang="en-US" altLang="en-US">
                <a:sym typeface="Arial" panose="020B0604020202020204" pitchFamily="34" charset="0"/>
              </a:rPr>
              <a:t>The production concept is still a useful philosophy in some situations. For example in the highly competitive, price-sensitive Chinese market, both personal computer maker Lenovo and home appliance maker Haier dominate through low labor costs, high production efficiency, and mass distribution. </a:t>
            </a:r>
          </a:p>
          <a:p>
            <a:pPr>
              <a:spcBef>
                <a:spcPct val="0"/>
              </a:spcBef>
            </a:pPr>
            <a:endParaRPr lang="en-US" altLang="en-US">
              <a:sym typeface="Arial" panose="020B0604020202020204" pitchFamily="34" charset="0"/>
            </a:endParaRPr>
          </a:p>
          <a:p>
            <a:pPr>
              <a:spcBef>
                <a:spcPct val="0"/>
              </a:spcBef>
            </a:pPr>
            <a:r>
              <a:rPr lang="en-US" altLang="en-US">
                <a:sym typeface="Arial" panose="020B0604020202020204" pitchFamily="34" charset="0"/>
              </a:rPr>
              <a:t>However, although useful in some situations, the production concept can lead to marketing myopia and losing sight of the real objective—satisfying customer needs and building customer relationships.</a:t>
            </a:r>
            <a:endParaRPr lang="en-US" altLang="en-US">
              <a:solidFill>
                <a:srgbClr val="000000"/>
              </a:solidFill>
              <a:cs typeface="Arial" panose="020B0604020202020204" pitchFamily="34" charset="0"/>
              <a:sym typeface="Arial" panose="020B0604020202020204" pitchFamily="34" charset="0"/>
            </a:endParaRP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a:solidFill>
                  <a:srgbClr val="000000"/>
                </a:solidFill>
                <a:cs typeface="Arial" panose="020B0604020202020204" pitchFamily="34" charset="0"/>
                <a:sym typeface="Arial" panose="020B0604020202020204" pitchFamily="34" charset="0"/>
              </a:rPr>
              <a:t>Product concept: </a:t>
            </a:r>
            <a:r>
              <a:rPr lang="en-US" altLang="en-US">
                <a:solidFill>
                  <a:srgbClr val="000000"/>
                </a:solidFill>
                <a:cs typeface="Arial" panose="020B0604020202020204" pitchFamily="34" charset="0"/>
                <a:sym typeface="Arial" panose="020B0604020202020204" pitchFamily="34" charset="0"/>
              </a:rPr>
              <a:t>Consumers favor products that offer the most quality, performance, and features.</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The focus is on continuous product improvements. </a:t>
            </a:r>
            <a:r>
              <a:rPr lang="en-US" altLang="en-US">
                <a:sym typeface="Arial" panose="020B0604020202020204" pitchFamily="34" charset="0"/>
              </a:rPr>
              <a:t>Product quality and improvement are important parts of most marketing strategies. However, focusing </a:t>
            </a:r>
            <a:r>
              <a:rPr lang="en-US" altLang="en-US" i="1">
                <a:sym typeface="Arial" panose="020B0604020202020204" pitchFamily="34" charset="0"/>
              </a:rPr>
              <a:t>only </a:t>
            </a:r>
            <a:r>
              <a:rPr lang="en-US" altLang="en-US">
                <a:sym typeface="Arial" panose="020B0604020202020204" pitchFamily="34" charset="0"/>
              </a:rPr>
              <a:t>on the company’s products can also lead to marketing myopia. For example, some manufacturers believe that if they can “build a better mousetrap, the world will beat a path to their doors.”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But they are often rudely shocked. Buyers may be looking for a better solution to a mouse problem but not necessarily for a better mousetrap. </a:t>
            </a: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The better solution might be a chemical spray, an exterminating service, a house cat, or  something else that suits their needs even better than a mousetrap. </a:t>
            </a:r>
          </a:p>
          <a:p>
            <a:pPr>
              <a:spcBef>
                <a:spcPct val="0"/>
              </a:spcBef>
            </a:pPr>
            <a:r>
              <a:rPr lang="en-US" altLang="en-US">
                <a:sym typeface="Arial" panose="020B0604020202020204" pitchFamily="34" charset="0"/>
              </a:rPr>
              <a:t> </a:t>
            </a: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a:solidFill>
                  <a:srgbClr val="000000"/>
                </a:solidFill>
                <a:cs typeface="Arial" panose="020B0604020202020204" pitchFamily="34" charset="0"/>
                <a:sym typeface="Arial" panose="020B0604020202020204" pitchFamily="34" charset="0"/>
              </a:rPr>
              <a:t>Selling concept: </a:t>
            </a:r>
            <a:r>
              <a:rPr lang="en-US" altLang="en-US">
                <a:solidFill>
                  <a:srgbClr val="000000"/>
                </a:solidFill>
                <a:cs typeface="Arial" panose="020B0604020202020204" pitchFamily="34" charset="0"/>
                <a:sym typeface="Arial" panose="020B0604020202020204" pitchFamily="34" charset="0"/>
              </a:rPr>
              <a:t>Consumers will not buy enough of the firm’s products unless the firm undertakes a large-scale selling and promotion effort.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The selling concept is typically practiced with unsought goods—those that buyers do not normally think of buying, such as life insurance or blood donations. These industries must be good at tracking down prospects and selling them on a product’s benefits.</a:t>
            </a:r>
          </a:p>
          <a:p>
            <a:pPr>
              <a:spcBef>
                <a:spcPct val="0"/>
              </a:spcBef>
            </a:pPr>
            <a:endParaRPr lang="en-US" altLang="en-US">
              <a:sym typeface="Arial" panose="020B0604020202020204" pitchFamily="34" charset="0"/>
            </a:endParaRPr>
          </a:p>
          <a:p>
            <a:pPr>
              <a:spcBef>
                <a:spcPct val="0"/>
              </a:spcBef>
            </a:pPr>
            <a:r>
              <a:rPr lang="en-US" altLang="en-US">
                <a:sym typeface="Arial" panose="020B0604020202020204" pitchFamily="34" charset="0"/>
              </a:rPr>
              <a:t>Such aggressive selling, however, carries high risks. It focuses on creating sales transactions rather than on building long-term, profitable customer relationships. </a:t>
            </a: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20000"/>
              </a:spcBef>
            </a:pPr>
            <a:r>
              <a:rPr lang="en-US" altLang="en-US" b="1">
                <a:solidFill>
                  <a:srgbClr val="000000"/>
                </a:solidFill>
                <a:ea typeface="Arial" panose="020B0604020202020204" pitchFamily="34" charset="0"/>
                <a:cs typeface="Calibri" panose="020F0502020204030204" pitchFamily="34" charset="0"/>
                <a:sym typeface="Arial" panose="020B0604020202020204" pitchFamily="34" charset="0"/>
              </a:rPr>
              <a:t>Marketing concept: </a:t>
            </a:r>
            <a:r>
              <a:rPr lang="en-US" altLang="en-US">
                <a:solidFill>
                  <a:srgbClr val="000000"/>
                </a:solidFill>
                <a:ea typeface="Arial" panose="020B0604020202020204" pitchFamily="34" charset="0"/>
                <a:cs typeface="Calibri" panose="020F0502020204030204" pitchFamily="34" charset="0"/>
                <a:sym typeface="Arial" panose="020B0604020202020204" pitchFamily="34" charset="0"/>
              </a:rPr>
              <a:t>Know the needs and wants of the target markets and deliver the desired satisfactions better than competitors. </a:t>
            </a:r>
          </a:p>
          <a:p>
            <a:pPr>
              <a:spcBef>
                <a:spcPct val="20000"/>
              </a:spcBef>
            </a:pPr>
            <a:endParaRPr lang="en-US" altLang="en-US">
              <a:ea typeface="Calibri" panose="020F0502020204030204" pitchFamily="34" charset="0"/>
              <a:cs typeface="Calibri" panose="020F0502020204030204" pitchFamily="34" charset="0"/>
              <a:sym typeface="Arial" panose="020B0604020202020204" pitchFamily="34" charset="0"/>
            </a:endParaRPr>
          </a:p>
          <a:p>
            <a:pPr>
              <a:spcBef>
                <a:spcPct val="20000"/>
              </a:spcBef>
            </a:pPr>
            <a:r>
              <a:rPr lang="en-US" altLang="en-US">
                <a:sym typeface="Arial" panose="020B0604020202020204" pitchFamily="34" charset="0"/>
              </a:rPr>
              <a:t>Under the marketing concept, customer focus and value are the </a:t>
            </a:r>
            <a:r>
              <a:rPr lang="en-US" altLang="en-US" i="1">
                <a:sym typeface="Arial" panose="020B0604020202020204" pitchFamily="34" charset="0"/>
              </a:rPr>
              <a:t>paths </a:t>
            </a:r>
            <a:r>
              <a:rPr lang="en-US" altLang="en-US">
                <a:sym typeface="Arial" panose="020B0604020202020204" pitchFamily="34" charset="0"/>
              </a:rPr>
              <a:t>to sales and profits. </a:t>
            </a:r>
          </a:p>
          <a:p>
            <a:pPr>
              <a:spcBef>
                <a:spcPct val="0"/>
              </a:spcBef>
            </a:pPr>
            <a:endParaRPr lang="en-US" altLang="en-US">
              <a:sym typeface="Arial" panose="020B0604020202020204" pitchFamily="34" charset="0"/>
            </a:endParaRPr>
          </a:p>
          <a:p>
            <a:pPr>
              <a:spcBef>
                <a:spcPct val="0"/>
              </a:spcBef>
            </a:pPr>
            <a:r>
              <a:rPr lang="en-US" altLang="en-US">
                <a:sym typeface="Arial" panose="020B0604020202020204" pitchFamily="34" charset="0"/>
              </a:rPr>
              <a:t>Instead of a product-centered </a:t>
            </a:r>
            <a:r>
              <a:rPr lang="en-US" altLang="en-US" i="1">
                <a:sym typeface="Arial" panose="020B0604020202020204" pitchFamily="34" charset="0"/>
              </a:rPr>
              <a:t>make-and-sell </a:t>
            </a:r>
            <a:r>
              <a:rPr lang="en-US" altLang="en-US">
                <a:sym typeface="Arial" panose="020B0604020202020204" pitchFamily="34" charset="0"/>
              </a:rPr>
              <a:t>philosophy, the marketing concept is a customer-centered </a:t>
            </a:r>
            <a:r>
              <a:rPr lang="en-US" altLang="en-US" i="1">
                <a:sym typeface="Arial" panose="020B0604020202020204" pitchFamily="34" charset="0"/>
              </a:rPr>
              <a:t>sense-and-respond </a:t>
            </a:r>
            <a:r>
              <a:rPr lang="en-US" altLang="en-US">
                <a:sym typeface="Arial" panose="020B0604020202020204" pitchFamily="34" charset="0"/>
              </a:rPr>
              <a:t>philosophy. The job is not to find the right customers for your product but to find the right products for your customers.</a:t>
            </a:r>
            <a:r>
              <a:rPr lang="en-US" altLang="en-US">
                <a:solidFill>
                  <a:srgbClr val="000000"/>
                </a:solidFill>
                <a:cs typeface="Arial" panose="020B0604020202020204" pitchFamily="34" charset="0"/>
                <a:sym typeface="Arial" panose="020B0604020202020204" pitchFamily="34" charset="0"/>
              </a:rPr>
              <a:t> </a:t>
            </a:r>
          </a:p>
          <a:p>
            <a:pPr>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0"/>
              </a:spcBef>
            </a:pPr>
            <a:r>
              <a:rPr lang="en-US" altLang="en-US">
                <a:solidFill>
                  <a:srgbClr val="000000"/>
                </a:solidFill>
                <a:cs typeface="Arial" panose="020B0604020202020204" pitchFamily="34" charset="0"/>
                <a:sym typeface="Arial" panose="020B0604020202020204" pitchFamily="34" charset="0"/>
              </a:rPr>
              <a:t>For </a:t>
            </a:r>
            <a:r>
              <a:rPr lang="en-US" altLang="en-US" b="1">
                <a:solidFill>
                  <a:srgbClr val="000000"/>
                </a:solidFill>
                <a:cs typeface="Arial" panose="020B0604020202020204" pitchFamily="34" charset="0"/>
                <a:sym typeface="Arial" panose="020B0604020202020204" pitchFamily="34" charset="0"/>
              </a:rPr>
              <a:t>societal marketing concept</a:t>
            </a:r>
            <a:r>
              <a:rPr lang="en-US" altLang="en-US">
                <a:solidFill>
                  <a:srgbClr val="000000"/>
                </a:solidFill>
                <a:cs typeface="Arial" panose="020B0604020202020204" pitchFamily="34" charset="0"/>
                <a:sym typeface="Arial" panose="020B0604020202020204" pitchFamily="34" charset="0"/>
              </a:rPr>
              <a:t>, see future slide. </a:t>
            </a:r>
          </a:p>
          <a:p>
            <a:pPr>
              <a:spcBef>
                <a:spcPct val="2000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505886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Figure 1.3 contrasts the selling concept and the marketing concept. The selling concept takes an </a:t>
            </a:r>
            <a:r>
              <a:rPr lang="en-US" altLang="en-US" i="1">
                <a:sym typeface="Arial" panose="020B0604020202020204" pitchFamily="34" charset="0"/>
              </a:rPr>
              <a:t>inside-out </a:t>
            </a:r>
            <a:r>
              <a:rPr lang="en-US" altLang="en-US">
                <a:sym typeface="Arial" panose="020B0604020202020204" pitchFamily="34" charset="0"/>
              </a:rPr>
              <a:t>perspective. It starts with the factory, focuses on the company’s existing products, and calls for heavy selling and promotion to obtain profitable sales. It focuses primarily on customer conquest—getting short-term sales with little concern about who buys or why.</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In contrast, the marketing concept takes an </a:t>
            </a:r>
            <a:r>
              <a:rPr lang="en-US" altLang="en-US" i="1">
                <a:sym typeface="Arial" panose="020B0604020202020204" pitchFamily="34" charset="0"/>
              </a:rPr>
              <a:t>outside-in </a:t>
            </a:r>
            <a:r>
              <a:rPr lang="en-US" altLang="en-US">
                <a:sym typeface="Arial" panose="020B0604020202020204" pitchFamily="34" charset="0"/>
              </a:rPr>
              <a:t>perspective. As Herb Kelleher, the colorful founder of Southwest Airlines, once put it, “We don’t have a marketing department; we have a customer department.”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The marketing concept starts with a well-defined market, focuses on customer needs, and integrates all the marketing activities that affect customers. In turn, it yields profits by creating relationships with the right customers based on customer value and satisfaction.</a:t>
            </a:r>
          </a:p>
        </p:txBody>
      </p:sp>
      <p:sp>
        <p:nvSpPr>
          <p:cNvPr id="553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766D80CB-57C8-44A9-8AEC-0554A6A582D5}" type="slidenum">
              <a:rPr lang="en-US" altLang="en-US" sz="1400">
                <a:solidFill>
                  <a:srgbClr val="000000"/>
                </a:solidFill>
              </a:rPr>
              <a:pPr algn="l">
                <a:spcBef>
                  <a:spcPct val="0"/>
                </a:spcBef>
                <a:buSzTx/>
              </a:pPr>
              <a:t>16</a:t>
            </a:fld>
            <a:endParaRPr lang="en-US" altLang="en-US" sz="1400">
              <a:solidFill>
                <a:srgbClr val="000000"/>
              </a:solidFill>
            </a:endParaRPr>
          </a:p>
        </p:txBody>
      </p:sp>
    </p:spTree>
    <p:extLst>
      <p:ext uri="{BB962C8B-B14F-4D97-AF65-F5344CB8AC3E}">
        <p14:creationId xmlns:p14="http://schemas.microsoft.com/office/powerpoint/2010/main" val="3881126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The societal marketing concept questions whether the pure marketing concept overlooks possible conflicts between consumer </a:t>
            </a:r>
            <a:r>
              <a:rPr lang="en-US" altLang="en-US" i="1">
                <a:sym typeface="Arial" panose="020B0604020202020204" pitchFamily="34" charset="0"/>
              </a:rPr>
              <a:t>short-run wants </a:t>
            </a:r>
            <a:r>
              <a:rPr lang="en-US" altLang="en-US">
                <a:sym typeface="Arial" panose="020B0604020202020204" pitchFamily="34" charset="0"/>
              </a:rPr>
              <a:t>and consumer </a:t>
            </a:r>
            <a:r>
              <a:rPr lang="en-US" altLang="en-US" i="1">
                <a:sym typeface="Arial" panose="020B0604020202020204" pitchFamily="34" charset="0"/>
              </a:rPr>
              <a:t>long-run welfare. </a:t>
            </a:r>
            <a:r>
              <a:rPr lang="en-US" altLang="en-US">
                <a:sym typeface="Arial" panose="020B0604020202020204" pitchFamily="34" charset="0"/>
              </a:rPr>
              <a:t>Is a firm that satisfies the immediate needs and wants of target markets always doing what’s best for its consumers in the long run?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The societal marketing concept holds that marketing strategy should deliver value to customers in a way that maintains or improves both the consumer’s </a:t>
            </a:r>
            <a:r>
              <a:rPr lang="en-US" altLang="en-US" i="1">
                <a:sym typeface="Arial" panose="020B0604020202020204" pitchFamily="34" charset="0"/>
              </a:rPr>
              <a:t>and society’s </a:t>
            </a:r>
            <a:r>
              <a:rPr lang="en-US" altLang="en-US">
                <a:sym typeface="Arial" panose="020B0604020202020204" pitchFamily="34" charset="0"/>
              </a:rPr>
              <a:t>well-being. It calls for </a:t>
            </a:r>
            <a:r>
              <a:rPr lang="en-US" altLang="en-US" i="1">
                <a:sym typeface="Arial" panose="020B0604020202020204" pitchFamily="34" charset="0"/>
              </a:rPr>
              <a:t>sustainable marketing</a:t>
            </a:r>
            <a:r>
              <a:rPr lang="en-US" altLang="en-US">
                <a:sym typeface="Arial" panose="020B0604020202020204" pitchFamily="34" charset="0"/>
              </a:rPr>
              <a:t>, socially and environmentally responsible marketing that meets the present needs of consumers and businesses while also preserving or enhancing the ability of future generations to meet their needs.</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Even more broadly, many leading business and marketing thinkers are now preaching the concept of </a:t>
            </a:r>
            <a:r>
              <a:rPr lang="en-US" altLang="en-US" i="1">
                <a:solidFill>
                  <a:srgbClr val="000000"/>
                </a:solidFill>
                <a:cs typeface="Arial" panose="020B0604020202020204" pitchFamily="34" charset="0"/>
                <a:sym typeface="Arial" panose="020B0604020202020204" pitchFamily="34" charset="0"/>
              </a:rPr>
              <a:t>shared value,</a:t>
            </a:r>
            <a:r>
              <a:rPr lang="en-US" altLang="en-US">
                <a:solidFill>
                  <a:srgbClr val="000000"/>
                </a:solidFill>
                <a:cs typeface="Arial" panose="020B0604020202020204" pitchFamily="34" charset="0"/>
                <a:sym typeface="Arial" panose="020B0604020202020204" pitchFamily="34" charset="0"/>
              </a:rPr>
              <a:t> which recognizes that societal needs, not just economic needs, define markets.</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Figure 1.4 shows that companies should balance three considerations in setting their marketing strategies: company profits, consumer wants, </a:t>
            </a:r>
            <a:r>
              <a:rPr lang="en-US" altLang="en-US" i="1">
                <a:sym typeface="Arial" panose="020B0604020202020204" pitchFamily="34" charset="0"/>
              </a:rPr>
              <a:t>and </a:t>
            </a:r>
            <a:r>
              <a:rPr lang="en-US" altLang="en-US">
                <a:sym typeface="Arial" panose="020B0604020202020204" pitchFamily="34" charset="0"/>
              </a:rPr>
              <a:t>society’s interests.</a:t>
            </a:r>
          </a:p>
          <a:p>
            <a:pPr eaLnBrk="1" hangingPunct="1">
              <a:spcBef>
                <a:spcPct val="0"/>
              </a:spcBef>
            </a:pPr>
            <a:endParaRPr lang="en-US" altLang="en-US" sz="1300">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sz="1300" b="1">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sz="1300" i="1">
                <a:solidFill>
                  <a:srgbClr val="000000"/>
                </a:solidFill>
                <a:cs typeface="Arial" panose="020B0604020202020204" pitchFamily="34" charset="0"/>
                <a:sym typeface="Arial" panose="020B0604020202020204" pitchFamily="34" charset="0"/>
              </a:rPr>
              <a:t>Ask students how the societal marketing concept influences their buying decisions, including brand selection and where they make purchases.</a:t>
            </a:r>
          </a:p>
          <a:p>
            <a:pPr eaLnBrk="1" hangingPunct="1">
              <a:spcBef>
                <a:spcPct val="0"/>
              </a:spcBef>
            </a:pPr>
            <a:r>
              <a:rPr lang="en-US" altLang="en-US" i="1">
                <a:solidFill>
                  <a:srgbClr val="000000"/>
                </a:solidFill>
                <a:cs typeface="Arial" panose="020B0604020202020204" pitchFamily="34" charset="0"/>
                <a:sym typeface="Arial" panose="020B0604020202020204" pitchFamily="34" charset="0"/>
              </a:rPr>
              <a:t>What companies can you identify with social marketing?</a:t>
            </a:r>
          </a:p>
          <a:p>
            <a:pPr eaLnBrk="1" hangingPunct="1">
              <a:spcBef>
                <a:spcPct val="0"/>
              </a:spcBef>
            </a:pPr>
            <a:r>
              <a:rPr lang="en-US" altLang="en-US" i="1">
                <a:solidFill>
                  <a:srgbClr val="000000"/>
                </a:solidFill>
                <a:cs typeface="Arial" panose="020B0604020202020204" pitchFamily="34" charset="0"/>
                <a:sym typeface="Arial" panose="020B0604020202020204" pitchFamily="34" charset="0"/>
              </a:rPr>
              <a:t>What do these companies do that ties to the societal marketing concept? </a:t>
            </a:r>
          </a:p>
        </p:txBody>
      </p:sp>
      <p:sp>
        <p:nvSpPr>
          <p:cNvPr id="573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E1AE37EA-7C0A-424B-8F65-CD2472AE0354}" type="slidenum">
              <a:rPr lang="en-US" altLang="en-US" sz="1400">
                <a:solidFill>
                  <a:srgbClr val="000000"/>
                </a:solidFill>
              </a:rPr>
              <a:pPr algn="l">
                <a:spcBef>
                  <a:spcPct val="0"/>
                </a:spcBef>
                <a:buSzTx/>
              </a:pPr>
              <a:t>17</a:t>
            </a:fld>
            <a:endParaRPr lang="en-US" altLang="en-US" sz="1400">
              <a:solidFill>
                <a:srgbClr val="000000"/>
              </a:solidFill>
            </a:endParaRPr>
          </a:p>
        </p:txBody>
      </p:sp>
    </p:spTree>
    <p:extLst>
      <p:ext uri="{BB962C8B-B14F-4D97-AF65-F5344CB8AC3E}">
        <p14:creationId xmlns:p14="http://schemas.microsoft.com/office/powerpoint/2010/main" val="158234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0D9E662D-D588-4EFC-97EF-4B283028480C}"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18</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59395" name="Rectangle 2"/>
          <p:cNvSpPr>
            <a:spLocks noGrp="1" noRot="1" noChangeAspect="1" noChangeArrowheads="1" noTextEdit="1"/>
          </p:cNvSpPr>
          <p:nvPr>
            <p:ph type="sldImg"/>
          </p:nvPr>
        </p:nvSpPr>
        <p:spPr>
          <a:ln>
            <a:miter lim="800000"/>
          </a:ln>
        </p:spPr>
      </p:sp>
      <p:sp>
        <p:nvSpPr>
          <p:cNvPr id="5939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The company’s marketing strategy outlines which customers it will serve and how it will create value for these customers. Next, the marketer develops an integrated marketing program that will actually deliver the intended value to target customers. The marketing program builds customer relationships by transforming the marketing strategy into action. It consists of the firm’s </a:t>
            </a:r>
            <a:r>
              <a:rPr lang="en-US" altLang="en-US" i="1">
                <a:sym typeface="Arial" panose="020B0604020202020204" pitchFamily="34" charset="0"/>
              </a:rPr>
              <a:t>marketing mix</a:t>
            </a:r>
            <a:r>
              <a:rPr lang="en-US" altLang="en-US">
                <a:sym typeface="Arial" panose="020B0604020202020204" pitchFamily="34" charset="0"/>
              </a:rPr>
              <a:t>, </a:t>
            </a:r>
            <a:r>
              <a:rPr lang="en-US" altLang="en-US" b="1">
                <a:sym typeface="Arial" panose="020B0604020202020204" pitchFamily="34" charset="0"/>
              </a:rPr>
              <a:t>the set of marketing tools the firm uses to implement its marketing strategy.</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The major marketing mix tools are classified into four broad groups called the </a:t>
            </a:r>
            <a:r>
              <a:rPr lang="en-US" altLang="en-US" i="1">
                <a:sym typeface="Arial" panose="020B0604020202020204" pitchFamily="34" charset="0"/>
              </a:rPr>
              <a:t>four Ps </a:t>
            </a:r>
            <a:r>
              <a:rPr lang="en-US" altLang="en-US">
                <a:sym typeface="Arial" panose="020B0604020202020204" pitchFamily="34" charset="0"/>
              </a:rPr>
              <a:t>of marketing: product, price, place, and promotion. To deliver on its value proposition, the firm must first create a need-satisfying market offering (product). It must then decide how much it will charge for the offering (price) and how it will make the offering available to target consumers (place). Finally, it must engage target consumers, communicate about the offering, and persuade consumers of the offer’s merits (promotion).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The firm must blend each marketing mix tool into a comprehensive integrated marketing program that communicates and delivers the intended value to chosen customers.</a:t>
            </a: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879993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DE4C1C02-C6F7-4A02-B748-C5EA308F8326}"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19</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61443" name="Rectangle 2"/>
          <p:cNvSpPr>
            <a:spLocks noGrp="1" noRot="1" noChangeAspect="1" noChangeArrowheads="1" noTextEdit="1"/>
          </p:cNvSpPr>
          <p:nvPr>
            <p:ph type="sldImg"/>
          </p:nvPr>
        </p:nvSpPr>
        <p:spPr>
          <a:ln>
            <a:miter lim="800000"/>
          </a:ln>
        </p:spPr>
      </p:sp>
      <p:sp>
        <p:nvSpPr>
          <p:cNvPr id="6144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00860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C1C5BEC9-CB32-4D96-85D2-0FD1BB150217}"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26627" name="Rectangle 2"/>
          <p:cNvSpPr>
            <a:spLocks noGrp="1" noRot="1" noChangeAspect="1" noChangeArrowheads="1" noTextEdit="1"/>
          </p:cNvSpPr>
          <p:nvPr>
            <p:ph type="sldImg"/>
          </p:nvPr>
        </p:nvSpPr>
        <p:spPr>
          <a:ln>
            <a:miter lim="800000"/>
          </a:ln>
        </p:spPr>
      </p:sp>
      <p:sp>
        <p:nvSpPr>
          <p:cNvPr id="26628"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815399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ABE7A99D-D724-4DFF-BAF9-57EC6C29F633}"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20</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63491" name="Rectangle 2"/>
          <p:cNvSpPr>
            <a:spLocks noGrp="1" noRot="1" noChangeAspect="1" noChangeArrowheads="1" noTextEdit="1"/>
          </p:cNvSpPr>
          <p:nvPr>
            <p:ph type="sldImg"/>
          </p:nvPr>
        </p:nvSpPr>
        <p:spPr>
          <a:ln>
            <a:miter lim="800000"/>
          </a:ln>
        </p:spPr>
      </p:sp>
      <p:sp>
        <p:nvSpPr>
          <p:cNvPr id="63492"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The first three steps in the marketing process—understanding the marketplace and customer needs, designing a customer value-driven marketing strategy, and constructing a marketing program—all lead up to the fourth and most important step: building and managing profitable customer relationships.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We first discuss the basics of customer relationship management. Then, we examine how companies go about engaging customers on a deeper level in this age of digital and social marketing.</a:t>
            </a:r>
          </a:p>
          <a:p>
            <a:pPr eaLnBrk="1" hangingPunct="1">
              <a:spcBef>
                <a:spcPct val="0"/>
              </a:spcBef>
            </a:pPr>
            <a:endParaRPr lang="en-US" altLang="en-US" i="1">
              <a:sym typeface="Arial" panose="020B0604020202020204" pitchFamily="34" charset="0"/>
            </a:endParaRPr>
          </a:p>
          <a:p>
            <a:pPr eaLnBrk="1" hangingPunct="1">
              <a:spcBef>
                <a:spcPct val="0"/>
              </a:spcBef>
            </a:pPr>
            <a:r>
              <a:rPr lang="en-US" altLang="en-US" i="1">
                <a:sym typeface="Arial" panose="020B0604020202020204" pitchFamily="34" charset="0"/>
              </a:rPr>
              <a:t>Customer relationship management </a:t>
            </a:r>
            <a:r>
              <a:rPr lang="en-US" altLang="en-US">
                <a:sym typeface="Arial" panose="020B0604020202020204" pitchFamily="34" charset="0"/>
              </a:rPr>
              <a:t>is perhaps the most important concept of modern marketing. </a:t>
            </a:r>
            <a:r>
              <a:rPr lang="en-US" altLang="en-US">
                <a:solidFill>
                  <a:srgbClr val="000000"/>
                </a:solidFill>
                <a:cs typeface="Arial" panose="020B0604020202020204" pitchFamily="34" charset="0"/>
                <a:sym typeface="Arial" panose="020B0604020202020204" pitchFamily="34" charset="0"/>
              </a:rPr>
              <a:t>Some marketers define it narrowly as a customer data management activity (a practice called </a:t>
            </a:r>
            <a:r>
              <a:rPr lang="en-US" altLang="en-US" i="1">
                <a:solidFill>
                  <a:srgbClr val="000000"/>
                </a:solidFill>
                <a:cs typeface="Arial" panose="020B0604020202020204" pitchFamily="34" charset="0"/>
                <a:sym typeface="Arial" panose="020B0604020202020204" pitchFamily="34" charset="0"/>
              </a:rPr>
              <a:t>CRM</a:t>
            </a:r>
            <a:r>
              <a:rPr lang="en-US" altLang="en-US">
                <a:solidFill>
                  <a:srgbClr val="000000"/>
                </a:solidFill>
                <a:cs typeface="Arial" panose="020B0604020202020204" pitchFamily="34" charset="0"/>
                <a:sym typeface="Arial" panose="020B0604020202020204" pitchFamily="34" charset="0"/>
              </a:rPr>
              <a:t>). By this definition, it involves managing detailed information about individual customers and carefully managing customer </a:t>
            </a:r>
            <a:r>
              <a:rPr lang="en-US" altLang="en-US" i="1">
                <a:solidFill>
                  <a:srgbClr val="000000"/>
                </a:solidFill>
                <a:cs typeface="Arial" panose="020B0604020202020204" pitchFamily="34" charset="0"/>
                <a:sym typeface="Arial" panose="020B0604020202020204" pitchFamily="34" charset="0"/>
              </a:rPr>
              <a:t>touchpoints</a:t>
            </a:r>
            <a:r>
              <a:rPr lang="en-US" altLang="en-US">
                <a:solidFill>
                  <a:srgbClr val="000000"/>
                </a:solidFill>
                <a:cs typeface="Arial" panose="020B0604020202020204" pitchFamily="34" charset="0"/>
                <a:sym typeface="Arial" panose="020B0604020202020204" pitchFamily="34" charset="0"/>
              </a:rPr>
              <a:t> to maximize customer loyalty.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In the broader sense, customer relationship management is the overall process of building and maintaining profitable customer relationships by delivering superior customer value and satisfaction. It deals with all aspects of acquiring, engaging, and growing customers.</a:t>
            </a: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976429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2A677FF-C2C9-4775-BC3D-1E3E0BA610E9}" type="slidenum">
              <a:rPr lang="en-US" altLang="en-US">
                <a:solidFill>
                  <a:srgbClr val="000000"/>
                </a:solidFill>
                <a:latin typeface="Calibri" panose="020F0502020204030204" pitchFamily="34" charset="0"/>
                <a:ea typeface="ヒラギノ角ゴ Pro W3"/>
                <a:cs typeface="ヒラギノ角ゴ Pro W3"/>
              </a:rPr>
              <a:pPr>
                <a:spcBef>
                  <a:spcPct val="0"/>
                </a:spcBef>
              </a:pPr>
              <a:t>21</a:t>
            </a:fld>
            <a:endParaRPr lang="en-US" altLang="en-US">
              <a:solidFill>
                <a:srgbClr val="000000"/>
              </a:solidFill>
              <a:latin typeface="Calibri" panose="020F0502020204030204" pitchFamily="34" charset="0"/>
              <a:ea typeface="ヒラギノ角ゴ Pro W3"/>
              <a:cs typeface="ヒラギノ角ゴ Pro W3"/>
            </a:endParaRPr>
          </a:p>
        </p:txBody>
      </p:sp>
      <p:sp>
        <p:nvSpPr>
          <p:cNvPr id="65539" name="Rectangle 2"/>
          <p:cNvSpPr>
            <a:spLocks noGrp="1" noRot="1" noChangeAspect="1" noChangeArrowheads="1" noTextEdit="1"/>
          </p:cNvSpPr>
          <p:nvPr>
            <p:ph type="sldImg"/>
          </p:nvPr>
        </p:nvSpPr>
        <p:spPr>
          <a:ln>
            <a:miter lim="800000"/>
          </a:ln>
        </p:spPr>
      </p:sp>
      <p:sp>
        <p:nvSpPr>
          <p:cNvPr id="65540"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a:cs typeface="Arial" panose="020B0604020202020204" pitchFamily="34" charset="0"/>
                <a:sym typeface="Arial" panose="020B0604020202020204" pitchFamily="34" charset="0"/>
              </a:rPr>
              <a:t>The key to building lasting customer relationships is to create superior customer value and satisfaction. Satisfied customers are more likely to be loyal customers and give the company a larger share of their business.</a:t>
            </a:r>
          </a:p>
          <a:p>
            <a:pPr>
              <a:spcBef>
                <a:spcPct val="0"/>
              </a:spcBef>
            </a:pPr>
            <a:endParaRPr lang="en-US" altLang="en-US">
              <a:cs typeface="Arial" panose="020B0604020202020204" pitchFamily="34" charset="0"/>
              <a:sym typeface="Arial" panose="020B0604020202020204" pitchFamily="34" charset="0"/>
            </a:endParaRPr>
          </a:p>
          <a:p>
            <a:pPr>
              <a:spcBef>
                <a:spcPct val="0"/>
              </a:spcBef>
            </a:pPr>
            <a:r>
              <a:rPr lang="en-US" altLang="en-US">
                <a:cs typeface="Arial" panose="020B0604020202020204" pitchFamily="34" charset="0"/>
                <a:sym typeface="Arial" panose="020B0604020202020204" pitchFamily="34" charset="0"/>
              </a:rPr>
              <a:t>A customer buys from the firm that offers the highest </a:t>
            </a:r>
            <a:r>
              <a:rPr lang="en-US" altLang="en-US" b="1">
                <a:cs typeface="Arial" panose="020B0604020202020204" pitchFamily="34" charset="0"/>
                <a:sym typeface="Arial" panose="020B0604020202020204" pitchFamily="34" charset="0"/>
              </a:rPr>
              <a:t>customer-perceived value</a:t>
            </a:r>
            <a:r>
              <a:rPr lang="en-US" altLang="en-US">
                <a:cs typeface="Arial" panose="020B0604020202020204" pitchFamily="34" charset="0"/>
                <a:sym typeface="Arial" panose="020B0604020202020204" pitchFamily="34" charset="0"/>
              </a:rPr>
              <a:t>—the customer’s  evaluation of the difference between all the benefits and all the costs of a market offering relative to those of competing offers. </a:t>
            </a:r>
          </a:p>
          <a:p>
            <a:pPr>
              <a:spcBef>
                <a:spcPct val="0"/>
              </a:spcBef>
            </a:pPr>
            <a:endParaRPr lang="en-US" altLang="en-US" b="1">
              <a:cs typeface="Arial" panose="020B0604020202020204" pitchFamily="34" charset="0"/>
              <a:sym typeface="Arial" panose="020B0604020202020204" pitchFamily="34" charset="0"/>
            </a:endParaRPr>
          </a:p>
          <a:p>
            <a:pPr>
              <a:spcBef>
                <a:spcPct val="0"/>
              </a:spcBef>
            </a:pPr>
            <a:r>
              <a:rPr lang="en-US" altLang="en-US" b="1">
                <a:cs typeface="Arial" panose="020B0604020202020204" pitchFamily="34" charset="0"/>
                <a:sym typeface="Arial" panose="020B0604020202020204" pitchFamily="34" charset="0"/>
              </a:rPr>
              <a:t>Customer satisfaction </a:t>
            </a:r>
            <a:r>
              <a:rPr lang="en-US" altLang="en-US">
                <a:cs typeface="Arial" panose="020B0604020202020204" pitchFamily="34" charset="0"/>
                <a:sym typeface="Arial" panose="020B0604020202020204" pitchFamily="34" charset="0"/>
              </a:rPr>
              <a:t>depends on the product’s perceived performance relative to a buyer’s expectations. If the product’s performance falls short of expectations, the customer is dissatisfied. If performance matches expectations, the customer is satisfied. If performance exceeds expectations, the customer is highly satisfied or delighted. </a:t>
            </a:r>
          </a:p>
          <a:p>
            <a:pPr>
              <a:spcBef>
                <a:spcPct val="0"/>
              </a:spcBef>
            </a:pPr>
            <a:endParaRPr lang="en-US" altLang="en-US">
              <a:cs typeface="Arial" panose="020B0604020202020204" pitchFamily="34" charset="0"/>
              <a:sym typeface="Arial" panose="020B0604020202020204" pitchFamily="34" charset="0"/>
            </a:endParaRPr>
          </a:p>
          <a:p>
            <a:pPr>
              <a:spcBef>
                <a:spcPct val="0"/>
              </a:spcBef>
            </a:pPr>
            <a:r>
              <a:rPr lang="en-US" altLang="en-US">
                <a:cs typeface="Arial" panose="020B0604020202020204" pitchFamily="34" charset="0"/>
                <a:sym typeface="Arial" panose="020B0604020202020204" pitchFamily="34" charset="0"/>
              </a:rPr>
              <a:t>Outstanding marketing companies go out of their way to keep important customers satisfied. Most studies show that higher levels of customer satisfaction lead to greater customer loyalty, which in turn results in better company performance. Smart companies aim to delight customers by promising only what they can deliver and then delivering more than they promise. </a:t>
            </a:r>
          </a:p>
          <a:p>
            <a:pPr>
              <a:spcBef>
                <a:spcPct val="0"/>
              </a:spcBef>
            </a:pPr>
            <a:endParaRPr lang="en-US" altLang="en-US">
              <a:cs typeface="Arial" panose="020B0604020202020204" pitchFamily="34" charset="0"/>
              <a:sym typeface="Arial" panose="020B0604020202020204" pitchFamily="34" charset="0"/>
            </a:endParaRPr>
          </a:p>
          <a:p>
            <a:pPr>
              <a:spcBef>
                <a:spcPct val="0"/>
              </a:spcBef>
            </a:pPr>
            <a:r>
              <a:rPr lang="en-US" altLang="en-US">
                <a:cs typeface="Arial" panose="020B0604020202020204" pitchFamily="34" charset="0"/>
                <a:sym typeface="Arial" panose="020B0604020202020204" pitchFamily="34" charset="0"/>
              </a:rPr>
              <a:t>Delighted customers not only make repeat purchases but also become willing marketing partners and “customer evangelists” who spread the word about their good experiences to others. </a:t>
            </a: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662044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E61FD7FC-C66E-46F7-A415-9F970A773BDB}"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22</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67587" name="Rectangle 2"/>
          <p:cNvSpPr>
            <a:spLocks noGrp="1" noRot="1" noChangeAspect="1" noChangeArrowheads="1" noTextEdit="1"/>
          </p:cNvSpPr>
          <p:nvPr>
            <p:ph type="sldImg"/>
          </p:nvPr>
        </p:nvSpPr>
        <p:spPr>
          <a:ln>
            <a:miter lim="800000"/>
          </a:ln>
        </p:spPr>
      </p:sp>
      <p:sp>
        <p:nvSpPr>
          <p:cNvPr id="67588"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b="1">
                <a:sym typeface="Arial" panose="020B0604020202020204" pitchFamily="34" charset="0"/>
              </a:rPr>
              <a:t>Customer-engagement marketing </a:t>
            </a:r>
            <a:r>
              <a:rPr lang="en-US" altLang="en-US">
                <a:sym typeface="Arial" panose="020B0604020202020204" pitchFamily="34" charset="0"/>
              </a:rPr>
              <a:t>goes beyond just selling a brand to consumers. Its goal is to make the brand a meaningful part of consumers’ conversations and lives. Today, companies are using online, mobile, and social media to refine their targeting and to engage customers more deeply and interactively. The </a:t>
            </a:r>
            <a:r>
              <a:rPr lang="en-US" altLang="en-US" i="1">
                <a:sym typeface="Arial" panose="020B0604020202020204" pitchFamily="34" charset="0"/>
              </a:rPr>
              <a:t>new marketing </a:t>
            </a:r>
            <a:r>
              <a:rPr lang="en-US" altLang="en-US">
                <a:sym typeface="Arial" panose="020B0604020202020204" pitchFamily="34" charset="0"/>
              </a:rPr>
              <a:t>is customer-engagement marketing.</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The burgeoning Internet and social media have given a huge boost to customer-engagement marketing. Today’s consumers are better informed, more connected, and more empowered than ever before.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sz="1800">
                <a:sym typeface="Arial" panose="020B0604020202020204" pitchFamily="34" charset="0"/>
              </a:rPr>
              <a:t>Life is Good is a great example of customer-engagement marketing. The company starts with a deeply felt, engagement-worthy sense of purpose: spreading the power of optimism. Then it creates online and social media tools that let people engage and help co-author the brand’s story.</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i="1">
                <a:solidFill>
                  <a:srgbClr val="000000"/>
                </a:solidFill>
                <a:cs typeface="Arial" panose="020B0604020202020204" pitchFamily="34" charset="0"/>
                <a:sym typeface="Arial" panose="020B0604020202020204" pitchFamily="34" charset="0"/>
              </a:rPr>
              <a:t>Ask students how other companies have used Facebook, Twitter, Instagram, Snapchat, or other social networks for marketing purposes. </a:t>
            </a:r>
          </a:p>
          <a:p>
            <a:pPr eaLnBrk="1" hangingPunct="1">
              <a:spcBef>
                <a:spcPct val="0"/>
              </a:spcBef>
            </a:pPr>
            <a:endParaRPr lang="en-US" altLang="en-US">
              <a:sym typeface="Arial" panose="020B0604020202020204" pitchFamily="34" charset="0"/>
            </a:endParaRPr>
          </a:p>
          <a:p>
            <a:pPr eaLnBrk="1" hangingPunct="1">
              <a:spcBef>
                <a:spcPct val="0"/>
              </a:spcBef>
            </a:pPr>
            <a:endParaRPr lang="en-US" altLang="en-US">
              <a:sym typeface="Arial" panose="020B0604020202020204" pitchFamily="34" charset="0"/>
            </a:endParaRP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1373474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40266E50-23EF-408F-BBD3-643B4E2C8936}"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23</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69635" name="Rectangle 2"/>
          <p:cNvSpPr>
            <a:spLocks noGrp="1" noRot="1" noChangeAspect="1" noChangeArrowheads="1" noTextEdit="1"/>
          </p:cNvSpPr>
          <p:nvPr>
            <p:ph type="sldImg"/>
          </p:nvPr>
        </p:nvSpPr>
        <p:spPr>
          <a:ln>
            <a:miter lim="800000"/>
          </a:ln>
        </p:spPr>
      </p:sp>
      <p:sp>
        <p:nvSpPr>
          <p:cNvPr id="6963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A growing form of customer-engagement marketing is </a:t>
            </a:r>
            <a:r>
              <a:rPr lang="en-US" altLang="en-US" b="1">
                <a:sym typeface="Arial" panose="020B0604020202020204" pitchFamily="34" charset="0"/>
              </a:rPr>
              <a:t>consumer-generated marketing.</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This might happen through uninvited consumer-to-consumer exchanges in blogs, video-sharing sites, social media, and other digital forums. But increasingly, companies themselves are inviting consumers to play a more active role in shaping products and brand content. Some companies ask consumers for new product and service ideas.</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ym typeface="Arial" panose="020B0604020202020204" pitchFamily="34" charset="0"/>
              </a:rPr>
              <a:t>For example, Mountain Dew stirred up user-generated content to create buzz around a limited-time reintroduction of its iconic Baja Blast beverage, boosting online chatter by 170 percent.</a:t>
            </a:r>
          </a:p>
        </p:txBody>
      </p:sp>
    </p:spTree>
    <p:extLst>
      <p:ext uri="{BB962C8B-B14F-4D97-AF65-F5344CB8AC3E}">
        <p14:creationId xmlns:p14="http://schemas.microsoft.com/office/powerpoint/2010/main" val="4180709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84A7456C-0A29-4694-813B-B23729D65405}"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24</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71683" name="Rectangle 2"/>
          <p:cNvSpPr>
            <a:spLocks noGrp="1" noRot="1" noChangeAspect="1" noChangeArrowheads="1" noTextEdit="1"/>
          </p:cNvSpPr>
          <p:nvPr>
            <p:ph type="sldImg"/>
          </p:nvPr>
        </p:nvSpPr>
        <p:spPr>
          <a:ln>
            <a:miter lim="800000"/>
          </a:ln>
        </p:spPr>
      </p:sp>
      <p:sp>
        <p:nvSpPr>
          <p:cNvPr id="7168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In addition to being good at </a:t>
            </a:r>
            <a:r>
              <a:rPr lang="en-US" altLang="en-US" i="1">
                <a:sym typeface="Arial" panose="020B0604020202020204" pitchFamily="34" charset="0"/>
              </a:rPr>
              <a:t>customer relationship management, </a:t>
            </a:r>
            <a:r>
              <a:rPr lang="en-US" altLang="en-US">
                <a:sym typeface="Arial" panose="020B0604020202020204" pitchFamily="34" charset="0"/>
              </a:rPr>
              <a:t>marketers must also be good at partner relationship management—working closely with others inside and outside the company to jointly engage and bring more value to customers.</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Traditionally, marketers have been charged with understanding customers and representing customer needs to different company departments. However, in today’s more connected world, every functional area in the organization can interact with customers.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Marketers must also partner with suppliers, channel partners, and others outside the company. </a:t>
            </a: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056275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0E5C8859-4D31-4E71-BC29-DCE4DAE68F76}"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25</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73731" name="Rectangle 2"/>
          <p:cNvSpPr>
            <a:spLocks noGrp="1" noRot="1" noChangeAspect="1" noChangeArrowheads="1" noTextEdit="1"/>
          </p:cNvSpPr>
          <p:nvPr>
            <p:ph type="sldImg"/>
          </p:nvPr>
        </p:nvSpPr>
        <p:spPr>
          <a:ln>
            <a:miter lim="800000"/>
          </a:ln>
        </p:spPr>
      </p:sp>
      <p:sp>
        <p:nvSpPr>
          <p:cNvPr id="73732"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At Stew Leonard’s profitable four-store supermarket, the lifetime revenue of a customer is $50,000. Because his average customer spends about $100 a week, shops 50 weeks a year, and remains in the area for about 10 years, losing one customer can be a  significant loss.</a:t>
            </a:r>
          </a:p>
          <a:p>
            <a:pPr eaLnBrk="1" hangingPunct="1">
              <a:spcBef>
                <a:spcPct val="0"/>
              </a:spcBef>
            </a:pPr>
            <a:endParaRPr lang="en-US" altLang="en-US" i="1">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i="1">
                <a:solidFill>
                  <a:srgbClr val="000000"/>
                </a:solidFill>
                <a:cs typeface="Arial" panose="020B0604020202020204" pitchFamily="34" charset="0"/>
                <a:sym typeface="Arial" panose="020B0604020202020204" pitchFamily="34" charset="0"/>
              </a:rPr>
              <a:t>Ask students if they know of other retailers that build this kind of customer loyalty and retention.</a:t>
            </a:r>
          </a:p>
          <a:p>
            <a:pPr eaLnBrk="1" hangingPunct="1">
              <a:spcBef>
                <a:spcPct val="0"/>
              </a:spcBef>
            </a:pPr>
            <a:endParaRPr lang="en-US" altLang="en-US" b="1">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ym typeface="Arial" panose="020B0604020202020204" pitchFamily="34" charset="0"/>
              </a:rPr>
              <a:t>Good customer relationship management creates customer satisfaction. In turn, satisfied customers remain loyal and talk favorably to others about the company and its products.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Studies show big differences in the loyalty of customers who are less satisfied, somewhat satisfied, and completely satisfied. Keeping customers loyal makes good economic sense. Loyal customers spend more and stay around longer. Research also shows that it’s five times cheaper to keep an old customer than acquire a new one. Conversely, customer defections can be costly. Losing a customer means losing more than a single sale. It means losing the entire stream of purchases that the customer would make over a lifetime of patronage.</a:t>
            </a:r>
          </a:p>
          <a:p>
            <a:pPr eaLnBrk="1" hangingPunct="1">
              <a:spcBef>
                <a:spcPct val="0"/>
              </a:spcBef>
            </a:pPr>
            <a:endParaRPr lang="en-US" altLang="en-US">
              <a:sym typeface="Arial" panose="020B0604020202020204" pitchFamily="34" charset="0"/>
            </a:endParaRP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002214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B79029C8-CAAB-4159-86B7-C2C23F5AD1F2}"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26</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75779" name="Rectangle 2"/>
          <p:cNvSpPr>
            <a:spLocks noGrp="1" noRot="1" noChangeAspect="1" noChangeArrowheads="1" noTextEdit="1"/>
          </p:cNvSpPr>
          <p:nvPr>
            <p:ph type="sldImg"/>
          </p:nvPr>
        </p:nvSpPr>
        <p:spPr>
          <a:ln>
            <a:miter lim="800000"/>
          </a:ln>
        </p:spPr>
      </p:sp>
      <p:sp>
        <p:nvSpPr>
          <p:cNvPr id="75780"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Beyond simply retaining good customers to capture customer lifetime value, good customer relationship management can help marketers increase their share of customer—the share they get of the customer’s purchasing in their product categories. Thus, banks want to increase “share of wallet.” Supermarkets and restaurants want to get more “share of stomach.” Car companies want to increase “share of garage,” and airlines want greater “share of travel.”</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ym typeface="Arial" panose="020B0604020202020204" pitchFamily="34" charset="0"/>
              </a:rPr>
              <a:t>To increase share of customer, firms can offer greater variety to current customers or they can create programs to cross-sell and up-sell to market more products and services to existing customers. For example, Amazon is highly skilled at leveraging relationships with its 237 million customers to increase its share of each customer’s spending budget.</a:t>
            </a:r>
            <a:endParaRPr lang="en-US" altLang="en-US" baseline="3000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38013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1B2BA4D9-4D46-4C81-B242-2B9CB2FE885D}"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27</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77827" name="Rectangle 2"/>
          <p:cNvSpPr>
            <a:spLocks noGrp="1" noRot="1" noChangeAspect="1" noChangeArrowheads="1" noTextEdit="1"/>
          </p:cNvSpPr>
          <p:nvPr>
            <p:ph type="sldImg"/>
          </p:nvPr>
        </p:nvSpPr>
        <p:spPr>
          <a:ln>
            <a:miter lim="800000"/>
          </a:ln>
        </p:spPr>
      </p:sp>
      <p:sp>
        <p:nvSpPr>
          <p:cNvPr id="77828"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The ultimate aim of customer relationship management is to produce high </a:t>
            </a:r>
            <a:r>
              <a:rPr lang="en-US" altLang="en-US" i="1">
                <a:sym typeface="Arial" panose="020B0604020202020204" pitchFamily="34" charset="0"/>
              </a:rPr>
              <a:t>customer equity</a:t>
            </a:r>
            <a:r>
              <a:rPr lang="en-US" altLang="en-US">
                <a:sym typeface="Arial" panose="020B0604020202020204" pitchFamily="34" charset="0"/>
              </a:rPr>
              <a:t>. Customer equity is the total combined customer lifetime values of all of the company’s current and potential customers. As such, it’s a measure of the future value of the company’s customer base. Clearly, the more loyal the firm’s profitable customers, the higher its customer equity. Customer equity may be a better measure of a firm’s performance than current sales or market share. Whereas sales and market share reflect the past, customer equity suggests the future.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Marketers should care not just about current sales and market share. Customer lifetime value and customer equity are the name of the game.</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ym typeface="Arial" panose="020B0604020202020204" pitchFamily="34" charset="0"/>
              </a:rPr>
              <a:t>To increase customer equity, Cadillac is making the classic car cool again among younger buyers, encouraging</a:t>
            </a:r>
          </a:p>
          <a:p>
            <a:pPr eaLnBrk="1" hangingPunct="1">
              <a:spcBef>
                <a:spcPct val="0"/>
              </a:spcBef>
            </a:pPr>
            <a:r>
              <a:rPr lang="en-US" altLang="en-US">
                <a:sym typeface="Arial" panose="020B0604020202020204" pitchFamily="34" charset="0"/>
              </a:rPr>
              <a:t>consumers to “Dare Greatly.”</a:t>
            </a: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925377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cs typeface="Arial" panose="020B0604020202020204" pitchFamily="34" charset="0"/>
                <a:sym typeface="Arial" panose="020B0604020202020204" pitchFamily="34" charset="0"/>
              </a:rPr>
              <a:t>Figure 1.5 classifies customers into one of four relationship groups, according to their profitability and projected loyalty.</a:t>
            </a:r>
            <a:r>
              <a:rPr lang="en-US" altLang="en-US" baseline="30000">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Each group requires a different relationship management strategy.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Strangers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show low potential profitability and little projected loyalty.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Butterflies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potentially profitable but not loyal.</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True friends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both profitable and loyal.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Barnacles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highly loyal but not very profitable.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a:cs typeface="Arial" panose="020B0604020202020204" pitchFamily="34" charset="0"/>
                <a:sym typeface="Arial" panose="020B0604020202020204" pitchFamily="34" charset="0"/>
              </a:rPr>
              <a:t>The point here is an important one: Different types of customers require different engagement and relationship management strategies. The goal is to build the </a:t>
            </a:r>
            <a:r>
              <a:rPr lang="en-US" altLang="en-US" b="1" i="1">
                <a:cs typeface="Arial" panose="020B0604020202020204" pitchFamily="34" charset="0"/>
                <a:sym typeface="Arial" panose="020B0604020202020204" pitchFamily="34" charset="0"/>
              </a:rPr>
              <a:t>right relationships </a:t>
            </a:r>
            <a:r>
              <a:rPr lang="en-US" altLang="en-US">
                <a:cs typeface="Arial" panose="020B0604020202020204" pitchFamily="34" charset="0"/>
                <a:sym typeface="Arial" panose="020B0604020202020204" pitchFamily="34" charset="0"/>
              </a:rPr>
              <a:t>with the </a:t>
            </a:r>
            <a:r>
              <a:rPr lang="en-US" altLang="en-US" b="1" i="1">
                <a:cs typeface="Arial" panose="020B0604020202020204" pitchFamily="34" charset="0"/>
                <a:sym typeface="Arial" panose="020B0604020202020204" pitchFamily="34" charset="0"/>
              </a:rPr>
              <a:t>right customers</a:t>
            </a:r>
            <a:r>
              <a:rPr lang="en-US" altLang="en-US" i="1">
                <a:cs typeface="Arial" panose="020B0604020202020204" pitchFamily="34" charset="0"/>
                <a:sym typeface="Arial" panose="020B0604020202020204" pitchFamily="34" charset="0"/>
              </a:rPr>
              <a:t>.</a:t>
            </a:r>
            <a:endParaRPr lang="en-US" altLang="en-US" b="1">
              <a:solidFill>
                <a:srgbClr val="000000"/>
              </a:solidFill>
              <a:cs typeface="Arial" panose="020B0604020202020204" pitchFamily="34" charset="0"/>
              <a:sym typeface="Arial" panose="020B0604020202020204" pitchFamily="34" charset="0"/>
            </a:endParaRPr>
          </a:p>
        </p:txBody>
      </p:sp>
      <p:sp>
        <p:nvSpPr>
          <p:cNvPr id="79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5AF0C887-B483-4726-A87D-9F95650AFA40}" type="slidenum">
              <a:rPr lang="en-US" altLang="en-US" sz="1400">
                <a:solidFill>
                  <a:srgbClr val="000000"/>
                </a:solidFill>
              </a:rPr>
              <a:pPr algn="l">
                <a:spcBef>
                  <a:spcPct val="0"/>
                </a:spcBef>
                <a:buSzTx/>
              </a:pPr>
              <a:t>28</a:t>
            </a:fld>
            <a:endParaRPr lang="en-US" altLang="en-US" sz="1400">
              <a:solidFill>
                <a:srgbClr val="000000"/>
              </a:solidFill>
            </a:endParaRPr>
          </a:p>
        </p:txBody>
      </p:sp>
    </p:spTree>
    <p:extLst>
      <p:ext uri="{BB962C8B-B14F-4D97-AF65-F5344CB8AC3E}">
        <p14:creationId xmlns:p14="http://schemas.microsoft.com/office/powerpoint/2010/main" val="568171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92C03817-C8D1-4254-8500-99970C0FF276}"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29</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81923" name="Rectangle 2"/>
          <p:cNvSpPr>
            <a:spLocks noGrp="1" noRot="1" noChangeAspect="1" noChangeArrowheads="1" noTextEdit="1"/>
          </p:cNvSpPr>
          <p:nvPr>
            <p:ph type="sldImg"/>
          </p:nvPr>
        </p:nvSpPr>
        <p:spPr>
          <a:ln>
            <a:miter lim="800000"/>
          </a:ln>
        </p:spPr>
      </p:sp>
      <p:sp>
        <p:nvSpPr>
          <p:cNvPr id="8192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565658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15714FE9-20EC-4AC0-B572-6081A1C3DA14}"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3</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28675" name="Rectangle 2"/>
          <p:cNvSpPr>
            <a:spLocks noGrp="1" noRot="1" noChangeAspect="1" noChangeArrowheads="1" noTextEdit="1"/>
          </p:cNvSpPr>
          <p:nvPr>
            <p:ph type="sldImg"/>
          </p:nvPr>
        </p:nvSpPr>
        <p:spPr>
          <a:ln>
            <a:miter lim="800000"/>
          </a:ln>
        </p:spPr>
      </p:sp>
      <p:sp>
        <p:nvSpPr>
          <p:cNvPr id="2867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986801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A09A52F1-D86D-4FE2-AEDE-E6E6B46080BB}"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30</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83971" name="Rectangle 2"/>
          <p:cNvSpPr>
            <a:spLocks noGrp="1" noRot="1" noChangeAspect="1" noChangeArrowheads="1" noTextEdit="1"/>
          </p:cNvSpPr>
          <p:nvPr>
            <p:ph type="sldImg"/>
          </p:nvPr>
        </p:nvSpPr>
        <p:spPr>
          <a:ln>
            <a:miter lim="800000"/>
          </a:ln>
        </p:spPr>
      </p:sp>
      <p:sp>
        <p:nvSpPr>
          <p:cNvPr id="83972"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z="1000">
                <a:cs typeface="Arial" panose="020B0604020202020204" pitchFamily="34" charset="0"/>
                <a:sym typeface="Arial" panose="020B0604020202020204" pitchFamily="34" charset="0"/>
              </a:rPr>
              <a:t>The explosive growth in digital technology has fundamentally changed the way we live—how we communicate, share information, access entertainment, and shop.</a:t>
            </a:r>
          </a:p>
          <a:p>
            <a:pPr eaLnBrk="1" hangingPunct="1">
              <a:spcBef>
                <a:spcPct val="0"/>
              </a:spcBef>
            </a:pPr>
            <a:endParaRPr lang="en-US" altLang="en-US" sz="1000">
              <a:cs typeface="Arial" panose="020B0604020202020204" pitchFamily="34" charset="0"/>
              <a:sym typeface="Arial" panose="020B0604020202020204" pitchFamily="34" charset="0"/>
            </a:endParaRPr>
          </a:p>
          <a:p>
            <a:pPr eaLnBrk="1" hangingPunct="1">
              <a:spcBef>
                <a:spcPct val="0"/>
              </a:spcBef>
            </a:pPr>
            <a:r>
              <a:rPr lang="en-US" altLang="en-US" sz="1000">
                <a:cs typeface="Arial" panose="020B0604020202020204" pitchFamily="34" charset="0"/>
                <a:sym typeface="Arial" panose="020B0604020202020204" pitchFamily="34" charset="0"/>
              </a:rPr>
              <a:t>An estimated 3.3 billion people—46 percent of the world’s population—are now online. Sixty-four percent of all American adults now own smartphones; 71 percent of those smartphones next to them when they sleep. These numbers will only grow as digital technology rockets into the future.</a:t>
            </a:r>
            <a:endParaRPr lang="en-US" altLang="en-US" sz="1000" baseline="30000">
              <a:cs typeface="Arial" panose="020B0604020202020204" pitchFamily="34" charset="0"/>
              <a:sym typeface="Arial" panose="020B0604020202020204" pitchFamily="34" charset="0"/>
            </a:endParaRPr>
          </a:p>
          <a:p>
            <a:pPr eaLnBrk="1" hangingPunct="1">
              <a:spcBef>
                <a:spcPct val="0"/>
              </a:spcBef>
            </a:pPr>
            <a:endParaRPr lang="en-US" altLang="en-US" sz="1000" baseline="30000">
              <a:cs typeface="Arial" panose="020B0604020202020204" pitchFamily="34" charset="0"/>
              <a:sym typeface="Arial" panose="020B0604020202020204" pitchFamily="34" charset="0"/>
            </a:endParaRPr>
          </a:p>
          <a:p>
            <a:pPr eaLnBrk="1" hangingPunct="1">
              <a:spcBef>
                <a:spcPct val="0"/>
              </a:spcBef>
            </a:pPr>
            <a:r>
              <a:rPr lang="en-US" altLang="en-US">
                <a:sym typeface="Arial" panose="020B0604020202020204" pitchFamily="34" charset="0"/>
              </a:rPr>
              <a:t>Petco’s Community site is a place where pet lovers can connect, share, and learn via a blog and discussion boards dedicated to pets of all types, from dogs and cats to birds, fish, and reptiles.</a:t>
            </a:r>
            <a:endParaRPr lang="en-US" altLang="en-US" sz="1000" baseline="30000">
              <a:cs typeface="Arial" panose="020B0604020202020204" pitchFamily="34" charset="0"/>
              <a:sym typeface="Arial" panose="020B0604020202020204" pitchFamily="34" charset="0"/>
            </a:endParaRPr>
          </a:p>
          <a:p>
            <a:pPr eaLnBrk="1" hangingPunct="1">
              <a:spcBef>
                <a:spcPct val="0"/>
              </a:spcBef>
            </a:pPr>
            <a:endParaRPr lang="en-US" altLang="en-US" sz="1000">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360364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8F00BDB1-B978-4B5A-B039-EA70F3BB5D67}"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31</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86019" name="Rectangle 2"/>
          <p:cNvSpPr>
            <a:spLocks noGrp="1" noRot="1" noChangeAspect="1" noChangeArrowheads="1" noTextEdit="1"/>
          </p:cNvSpPr>
          <p:nvPr>
            <p:ph type="sldImg"/>
          </p:nvPr>
        </p:nvSpPr>
        <p:spPr>
          <a:ln>
            <a:miter lim="800000"/>
          </a:ln>
        </p:spPr>
      </p:sp>
      <p:sp>
        <p:nvSpPr>
          <p:cNvPr id="86020"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In recent years, marketing has also become a major part of the strategies of many </a:t>
            </a:r>
            <a:r>
              <a:rPr lang="en-US" altLang="en-US" b="1">
                <a:sym typeface="Arial" panose="020B0604020202020204" pitchFamily="34" charset="0"/>
              </a:rPr>
              <a:t>not-for-profit organizations</a:t>
            </a:r>
            <a:r>
              <a:rPr lang="en-US" altLang="en-US">
                <a:sym typeface="Arial" panose="020B0604020202020204" pitchFamily="34" charset="0"/>
              </a:rPr>
              <a:t>, such as colleges, hospitals, museums, zoos, symphony orchestras, foundations, and even churches. The nation’s not-for-profits face stiff competition for support and membership. Sound marketing can help them attract members, funds, and support. For example, Ben &amp; Jerry’s three-part “linked prosperity” mission drives it to make fantastic ice cream (product mission), manage the company for sustainable financial growth (economic mission), and use the company “in innovative ways to make the world a better place” (social mission). Both Ben &amp; Jerry’s and its products are “Made of Something Better.”</a:t>
            </a:r>
            <a:endParaRPr lang="en-US" altLang="en-US" baseline="30000">
              <a:sym typeface="Arial" panose="020B0604020202020204" pitchFamily="34" charset="0"/>
            </a:endParaRPr>
          </a:p>
          <a:p>
            <a:pPr eaLnBrk="1" hangingPunct="1">
              <a:spcBef>
                <a:spcPct val="0"/>
              </a:spcBef>
            </a:pPr>
            <a:endParaRPr lang="en-US" altLang="en-US">
              <a:sym typeface="Arial" panose="020B0604020202020204" pitchFamily="34" charset="0"/>
            </a:endParaRP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As they are redefining their customer relationships, marketers are also taking a fresh look at the ways in which they relate with the broader world around them. Today, almost every company, large or small, is touched in some way by </a:t>
            </a:r>
            <a:r>
              <a:rPr lang="en-US" altLang="en-US" b="1">
                <a:sym typeface="Arial" panose="020B0604020202020204" pitchFamily="34" charset="0"/>
              </a:rPr>
              <a:t>global competition</a:t>
            </a:r>
            <a:r>
              <a:rPr lang="en-US" altLang="en-US">
                <a:sym typeface="Arial" panose="020B0604020202020204" pitchFamily="34" charset="0"/>
              </a:rPr>
              <a:t>.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Marketers are reexamining their relationships with social values and responsibilities and with the very Earth that sustains us. As the worldwide consumerism and environmentalism movements mature, today’s marketers are being called on to develop </a:t>
            </a:r>
            <a:r>
              <a:rPr lang="en-US" altLang="en-US" b="1" i="1">
                <a:sym typeface="Arial" panose="020B0604020202020204" pitchFamily="34" charset="0"/>
              </a:rPr>
              <a:t>sustainable marketing </a:t>
            </a:r>
            <a:r>
              <a:rPr lang="en-US" altLang="en-US">
                <a:sym typeface="Arial" panose="020B0604020202020204" pitchFamily="34" charset="0"/>
              </a:rPr>
              <a:t>practices. </a:t>
            </a:r>
          </a:p>
          <a:p>
            <a:pPr eaLnBrk="1" hangingPunct="1">
              <a:spcBef>
                <a:spcPct val="0"/>
              </a:spcBef>
            </a:pPr>
            <a:endParaRPr lang="en-US" altLang="en-US">
              <a:sym typeface="Arial" panose="020B0604020202020204" pitchFamily="34" charset="0"/>
            </a:endParaRPr>
          </a:p>
        </p:txBody>
      </p:sp>
    </p:spTree>
    <p:extLst>
      <p:ext uri="{BB962C8B-B14F-4D97-AF65-F5344CB8AC3E}">
        <p14:creationId xmlns:p14="http://schemas.microsoft.com/office/powerpoint/2010/main" val="306117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cs typeface="Arial" panose="020B0604020202020204" pitchFamily="34" charset="0"/>
                <a:sym typeface="Arial" panose="020B0604020202020204" pitchFamily="34" charset="0"/>
              </a:rPr>
              <a:t>At the start of this chapter, Figure 1.1 presented a simple model of the marketing process. Now that we’ve discussed all the steps in the process, Figure 1.6 presents an expanded model that will help you pull it all together. </a:t>
            </a:r>
          </a:p>
        </p:txBody>
      </p:sp>
      <p:sp>
        <p:nvSpPr>
          <p:cNvPr id="880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78DF9577-A33D-4070-8141-0A5F5F89746B}" type="slidenum">
              <a:rPr lang="en-US" altLang="en-US" sz="1400">
                <a:solidFill>
                  <a:srgbClr val="000000"/>
                </a:solidFill>
              </a:rPr>
              <a:pPr algn="l">
                <a:spcBef>
                  <a:spcPct val="0"/>
                </a:spcBef>
                <a:buSzTx/>
              </a:pPr>
              <a:t>32</a:t>
            </a:fld>
            <a:endParaRPr lang="en-US" altLang="en-US" sz="1400">
              <a:solidFill>
                <a:srgbClr val="000000"/>
              </a:solidFill>
            </a:endParaRPr>
          </a:p>
        </p:txBody>
      </p:sp>
    </p:spTree>
    <p:extLst>
      <p:ext uri="{BB962C8B-B14F-4D97-AF65-F5344CB8AC3E}">
        <p14:creationId xmlns:p14="http://schemas.microsoft.com/office/powerpoint/2010/main" val="321931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1D1AAB8D-5452-4866-A478-86900DBC71FA}"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4</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30723" name="Rectangle 2"/>
          <p:cNvSpPr>
            <a:spLocks noGrp="1" noRot="1" noChangeAspect="1" noChangeArrowheads="1" noTextEdit="1"/>
          </p:cNvSpPr>
          <p:nvPr>
            <p:ph type="sldImg"/>
          </p:nvPr>
        </p:nvSpPr>
        <p:spPr>
          <a:ln>
            <a:miter lim="800000"/>
          </a:ln>
        </p:spPr>
      </p:sp>
      <p:sp>
        <p:nvSpPr>
          <p:cNvPr id="3072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spcBef>
                <a:spcPct val="0"/>
              </a:spcBef>
            </a:pPr>
            <a:r>
              <a:rPr lang="en-US" altLang="en-US" sz="900" b="1" baseline="30000">
                <a:solidFill>
                  <a:srgbClr val="000000"/>
                </a:solidFill>
                <a:ea typeface="MS PGothic" panose="020B0600070205080204" pitchFamily="34" charset="-128"/>
                <a:cs typeface="Arial" panose="020B0604020202020204" pitchFamily="34" charset="0"/>
                <a:sym typeface="Arial" panose="020B0604020202020204" pitchFamily="34" charset="0"/>
              </a:rPr>
              <a:t>Discussion Question</a:t>
            </a:r>
          </a:p>
          <a:p>
            <a:pPr eaLnBrk="1" hangingPunct="1">
              <a:lnSpc>
                <a:spcPct val="80000"/>
              </a:lnSpc>
              <a:spcBef>
                <a:spcPct val="0"/>
              </a:spcBef>
            </a:pPr>
            <a:r>
              <a:rPr lang="en-US" altLang="en-US" sz="900" i="1" baseline="30000">
                <a:solidFill>
                  <a:srgbClr val="000000"/>
                </a:solidFill>
                <a:ea typeface="MS PGothic" panose="020B0600070205080204" pitchFamily="34" charset="-128"/>
                <a:cs typeface="Arial" panose="020B0604020202020204" pitchFamily="34" charset="0"/>
                <a:sym typeface="Arial" panose="020B0604020202020204" pitchFamily="34" charset="0"/>
              </a:rPr>
              <a:t>Ask students for examples of either national or local companies that are excellent at marketing and ask how they reflect the definition given in this slide.</a:t>
            </a:r>
          </a:p>
          <a:p>
            <a:pPr eaLnBrk="1" hangingPunct="1">
              <a:lnSpc>
                <a:spcPct val="80000"/>
              </a:lnSpc>
              <a:spcBef>
                <a:spcPct val="0"/>
              </a:spcBef>
            </a:pPr>
            <a:endParaRPr lang="en-US" altLang="en-US" sz="900" i="1" baseline="30000">
              <a:solidFill>
                <a:srgbClr val="000000"/>
              </a:solidFill>
              <a:ea typeface="MS PGothic" panose="020B0600070205080204" pitchFamily="34" charset="-128"/>
              <a:cs typeface="Arial" panose="020B0604020202020204" pitchFamily="34" charset="0"/>
              <a:sym typeface="Arial" panose="020B0604020202020204" pitchFamily="34" charset="0"/>
            </a:endParaRPr>
          </a:p>
          <a:p>
            <a:pPr eaLnBrk="1" hangingPunct="1">
              <a:lnSpc>
                <a:spcPct val="80000"/>
              </a:lnSpc>
              <a:spcBef>
                <a:spcPct val="0"/>
              </a:spcBef>
            </a:pPr>
            <a:r>
              <a:rPr lang="en-US" altLang="en-US" sz="900" baseline="30000">
                <a:ea typeface="MS PGothic" panose="020B0600070205080204" pitchFamily="34" charset="-128"/>
                <a:cs typeface="Arial" panose="020B0604020202020204" pitchFamily="34" charset="0"/>
                <a:sym typeface="Arial" panose="020B0604020202020204" pitchFamily="34" charset="0"/>
              </a:rPr>
              <a:t>Perhaps the simplest definition of marketing is engaging customers and managing profitable customer relationships</a:t>
            </a:r>
            <a:r>
              <a:rPr lang="en-US" altLang="en-US" sz="900" i="1" baseline="30000">
                <a:ea typeface="MS PGothic" panose="020B0600070205080204" pitchFamily="34" charset="-128"/>
                <a:cs typeface="Arial" panose="020B0604020202020204" pitchFamily="34" charset="0"/>
                <a:sym typeface="Arial" panose="020B0604020202020204" pitchFamily="34" charset="0"/>
              </a:rPr>
              <a:t>.</a:t>
            </a:r>
          </a:p>
          <a:p>
            <a:pPr eaLnBrk="1" hangingPunct="1">
              <a:lnSpc>
                <a:spcPct val="80000"/>
              </a:lnSpc>
              <a:spcBef>
                <a:spcPct val="0"/>
              </a:spcBef>
            </a:pPr>
            <a:endParaRPr lang="en-US" altLang="en-US" sz="900" i="1" baseline="30000">
              <a:ea typeface="MS PGothic" panose="020B0600070205080204" pitchFamily="34" charset="-128"/>
              <a:cs typeface="Arial" panose="020B0604020202020204" pitchFamily="34" charset="0"/>
              <a:sym typeface="Arial" panose="020B0604020202020204" pitchFamily="34" charset="0"/>
            </a:endParaRPr>
          </a:p>
          <a:p>
            <a:pPr eaLnBrk="1" hangingPunct="1">
              <a:lnSpc>
                <a:spcPct val="80000"/>
              </a:lnSpc>
              <a:spcBef>
                <a:spcPct val="0"/>
              </a:spcBef>
            </a:pPr>
            <a:r>
              <a:rPr lang="en-US" altLang="en-US" sz="900" baseline="30000">
                <a:ea typeface="MS PGothic" panose="020B0600070205080204" pitchFamily="34" charset="-128"/>
                <a:cs typeface="Arial" panose="020B0604020202020204" pitchFamily="34" charset="0"/>
                <a:sym typeface="Arial" panose="020B0604020202020204" pitchFamily="34" charset="0"/>
              </a:rPr>
              <a:t>The twofold goal of marketing is to:</a:t>
            </a:r>
          </a:p>
          <a:p>
            <a:pPr eaLnBrk="1" hangingPunct="1">
              <a:lnSpc>
                <a:spcPct val="80000"/>
              </a:lnSpc>
              <a:spcBef>
                <a:spcPct val="0"/>
              </a:spcBef>
            </a:pPr>
            <a:endParaRPr lang="en-US" altLang="en-US" sz="900" baseline="30000">
              <a:ea typeface="MS PGothic" panose="020B0600070205080204" pitchFamily="34" charset="-128"/>
              <a:cs typeface="Arial" panose="020B0604020202020204" pitchFamily="34" charset="0"/>
              <a:sym typeface="Arial" panose="020B0604020202020204" pitchFamily="34" charset="0"/>
            </a:endParaRPr>
          </a:p>
          <a:p>
            <a:pPr marL="1200150" lvl="2" indent="-285750" eaLnBrk="1" hangingPunct="1">
              <a:lnSpc>
                <a:spcPct val="80000"/>
              </a:lnSpc>
              <a:spcBef>
                <a:spcPct val="0"/>
              </a:spcBef>
              <a:buFontTx/>
              <a:buChar char="•"/>
            </a:pPr>
            <a:r>
              <a:rPr lang="en-US" altLang="en-US" sz="900" baseline="30000">
                <a:ea typeface="MS PGothic" panose="020B0600070205080204" pitchFamily="34" charset="-128"/>
                <a:cs typeface="Arial" panose="020B0604020202020204" pitchFamily="34" charset="0"/>
                <a:sym typeface="Arial" panose="020B0604020202020204" pitchFamily="34" charset="0"/>
              </a:rPr>
              <a:t>attract new customers by promising superior value</a:t>
            </a:r>
          </a:p>
          <a:p>
            <a:pPr marL="1200150" lvl="2" indent="-285750" eaLnBrk="1" hangingPunct="1">
              <a:lnSpc>
                <a:spcPct val="80000"/>
              </a:lnSpc>
              <a:spcBef>
                <a:spcPct val="0"/>
              </a:spcBef>
              <a:buFontTx/>
              <a:buChar char="•"/>
            </a:pPr>
            <a:r>
              <a:rPr lang="en-US" altLang="en-US" sz="900" baseline="30000">
                <a:ea typeface="MS PGothic" panose="020B0600070205080204" pitchFamily="34" charset="-128"/>
                <a:cs typeface="Arial" panose="020B0604020202020204" pitchFamily="34" charset="0"/>
                <a:sym typeface="Arial" panose="020B0604020202020204" pitchFamily="34" charset="0"/>
              </a:rPr>
              <a:t>grow current customers by delivering satisfaction</a:t>
            </a:r>
          </a:p>
          <a:p>
            <a:pPr eaLnBrk="1" hangingPunct="1">
              <a:lnSpc>
                <a:spcPct val="80000"/>
              </a:lnSpc>
              <a:spcBef>
                <a:spcPct val="0"/>
              </a:spcBef>
            </a:pPr>
            <a:endParaRPr lang="en-US" altLang="en-US" sz="900" baseline="30000">
              <a:ea typeface="MS PGothic" panose="020B0600070205080204" pitchFamily="34" charset="-128"/>
              <a:cs typeface="Arial" panose="020B0604020202020204" pitchFamily="34" charset="0"/>
              <a:sym typeface="Arial" panose="020B0604020202020204" pitchFamily="34" charset="0"/>
            </a:endParaRPr>
          </a:p>
          <a:p>
            <a:pPr eaLnBrk="1" hangingPunct="1">
              <a:lnSpc>
                <a:spcPct val="80000"/>
              </a:lnSpc>
              <a:spcBef>
                <a:spcPct val="0"/>
              </a:spcBef>
            </a:pPr>
            <a:r>
              <a:rPr lang="en-US" altLang="en-US" sz="900" baseline="30000">
                <a:ea typeface="MS PGothic" panose="020B0600070205080204" pitchFamily="34" charset="-128"/>
                <a:cs typeface="Arial" panose="020B0604020202020204" pitchFamily="34" charset="0"/>
                <a:sym typeface="Arial" panose="020B0604020202020204" pitchFamily="34" charset="0"/>
              </a:rPr>
              <a:t>Sound marketing is critical to the success of every organization:</a:t>
            </a:r>
          </a:p>
          <a:p>
            <a:pPr eaLnBrk="1" hangingPunct="1">
              <a:lnSpc>
                <a:spcPct val="80000"/>
              </a:lnSpc>
              <a:spcBef>
                <a:spcPct val="0"/>
              </a:spcBef>
            </a:pPr>
            <a:endParaRPr lang="en-US" altLang="en-US" sz="900" baseline="30000">
              <a:ea typeface="MS PGothic" panose="020B0600070205080204" pitchFamily="34" charset="-128"/>
              <a:cs typeface="Arial" panose="020B0604020202020204" pitchFamily="34" charset="0"/>
              <a:sym typeface="Arial" panose="020B0604020202020204" pitchFamily="34" charset="0"/>
            </a:endParaRPr>
          </a:p>
          <a:p>
            <a:pPr marL="1200150" lvl="2" indent="-285750" eaLnBrk="1" hangingPunct="1">
              <a:lnSpc>
                <a:spcPct val="80000"/>
              </a:lnSpc>
              <a:spcBef>
                <a:spcPct val="0"/>
              </a:spcBef>
              <a:buFontTx/>
              <a:buChar char="•"/>
            </a:pPr>
            <a:r>
              <a:rPr lang="en-US" altLang="en-US" sz="900" baseline="30000">
                <a:ea typeface="MS PGothic" panose="020B0600070205080204" pitchFamily="34" charset="-128"/>
                <a:cs typeface="Arial" panose="020B0604020202020204" pitchFamily="34" charset="0"/>
                <a:sym typeface="Arial" panose="020B0604020202020204" pitchFamily="34" charset="0"/>
              </a:rPr>
              <a:t> large for-profit firms</a:t>
            </a:r>
          </a:p>
          <a:p>
            <a:pPr marL="1200150" lvl="2" indent="-285750" eaLnBrk="1" hangingPunct="1">
              <a:lnSpc>
                <a:spcPct val="80000"/>
              </a:lnSpc>
              <a:spcBef>
                <a:spcPct val="0"/>
              </a:spcBef>
              <a:buFontTx/>
              <a:buChar char="•"/>
            </a:pPr>
            <a:r>
              <a:rPr lang="en-US" altLang="en-US" sz="900" baseline="30000">
                <a:ea typeface="MS PGothic" panose="020B0600070205080204" pitchFamily="34" charset="-128"/>
                <a:cs typeface="Arial" panose="020B0604020202020204" pitchFamily="34" charset="0"/>
                <a:sym typeface="Arial" panose="020B0604020202020204" pitchFamily="34" charset="0"/>
              </a:rPr>
              <a:t> not-for-profit organizations</a:t>
            </a:r>
          </a:p>
          <a:p>
            <a:pPr eaLnBrk="1" hangingPunct="1">
              <a:lnSpc>
                <a:spcPct val="80000"/>
              </a:lnSpc>
              <a:spcBef>
                <a:spcPct val="0"/>
              </a:spcBef>
            </a:pPr>
            <a:endParaRPr lang="en-US" altLang="en-US" sz="900" baseline="30000">
              <a:solidFill>
                <a:srgbClr val="000000"/>
              </a:solidFill>
              <a:ea typeface="MS PGothic" panose="020B0600070205080204" pitchFamily="34" charset="-128"/>
              <a:cs typeface="Arial" panose="020B0604020202020204" pitchFamily="34" charset="0"/>
              <a:sym typeface="Arial" panose="020B0604020202020204" pitchFamily="34" charset="0"/>
            </a:endParaRPr>
          </a:p>
          <a:p>
            <a:pPr eaLnBrk="1" hangingPunct="1">
              <a:lnSpc>
                <a:spcPct val="80000"/>
              </a:lnSpc>
              <a:spcBef>
                <a:spcPct val="0"/>
              </a:spcBef>
            </a:pPr>
            <a:r>
              <a:rPr lang="en-US" altLang="en-US" sz="900" baseline="30000">
                <a:sym typeface="Arial" panose="020B0604020202020204" pitchFamily="34" charset="0"/>
              </a:rPr>
              <a:t>You already know a lot about marketing—it’s all around you:</a:t>
            </a:r>
          </a:p>
          <a:p>
            <a:pPr eaLnBrk="1" hangingPunct="1">
              <a:lnSpc>
                <a:spcPct val="80000"/>
              </a:lnSpc>
              <a:spcBef>
                <a:spcPct val="0"/>
              </a:spcBef>
            </a:pPr>
            <a:endParaRPr lang="en-US" altLang="en-US" sz="900" baseline="30000">
              <a:sym typeface="Arial" panose="020B0604020202020204" pitchFamily="34" charset="0"/>
            </a:endParaRPr>
          </a:p>
          <a:p>
            <a:pPr marL="1200150" lvl="2" indent="-285750" eaLnBrk="1" hangingPunct="1">
              <a:lnSpc>
                <a:spcPct val="80000"/>
              </a:lnSpc>
              <a:spcBef>
                <a:spcPct val="0"/>
              </a:spcBef>
              <a:buFontTx/>
              <a:buChar char="•"/>
            </a:pPr>
            <a:r>
              <a:rPr lang="en-US" altLang="en-US" sz="900" baseline="30000">
                <a:sym typeface="Arial" panose="020B0604020202020204" pitchFamily="34" charset="0"/>
              </a:rPr>
              <a:t>products at your nearby shopping mall</a:t>
            </a:r>
          </a:p>
          <a:p>
            <a:pPr marL="1200150" lvl="2" indent="-285750" eaLnBrk="1" hangingPunct="1">
              <a:lnSpc>
                <a:spcPct val="80000"/>
              </a:lnSpc>
              <a:spcBef>
                <a:spcPct val="0"/>
              </a:spcBef>
              <a:buFontTx/>
              <a:buChar char="•"/>
            </a:pPr>
            <a:r>
              <a:rPr lang="en-US" altLang="en-US" sz="900" baseline="30000">
                <a:sym typeface="Arial" panose="020B0604020202020204" pitchFamily="34" charset="0"/>
              </a:rPr>
              <a:t>ads that fill your TV screen and magazines, or stuff your mailbox</a:t>
            </a:r>
          </a:p>
          <a:p>
            <a:pPr marL="1200150" lvl="2" indent="-285750" eaLnBrk="1" hangingPunct="1">
              <a:lnSpc>
                <a:spcPct val="80000"/>
              </a:lnSpc>
              <a:spcBef>
                <a:spcPct val="0"/>
              </a:spcBef>
              <a:buFontTx/>
              <a:buChar char="•"/>
            </a:pPr>
            <a:r>
              <a:rPr lang="en-US" altLang="en-US" sz="900" baseline="30000">
                <a:sym typeface="Arial" panose="020B0604020202020204" pitchFamily="34" charset="0"/>
              </a:rPr>
              <a:t>imaginative web sites and mobile phone apps</a:t>
            </a:r>
          </a:p>
          <a:p>
            <a:pPr marL="1200150" lvl="2" indent="-285750" eaLnBrk="1" hangingPunct="1">
              <a:lnSpc>
                <a:spcPct val="80000"/>
              </a:lnSpc>
              <a:spcBef>
                <a:spcPct val="0"/>
              </a:spcBef>
              <a:buFontTx/>
              <a:buChar char="•"/>
            </a:pPr>
            <a:r>
              <a:rPr lang="en-US" altLang="en-US" sz="900" baseline="30000">
                <a:sym typeface="Arial" panose="020B0604020202020204" pitchFamily="34" charset="0"/>
              </a:rPr>
              <a:t>blogs, online videos, and social media	</a:t>
            </a:r>
          </a:p>
          <a:p>
            <a:pPr eaLnBrk="1" hangingPunct="1">
              <a:lnSpc>
                <a:spcPct val="80000"/>
              </a:lnSpc>
              <a:spcBef>
                <a:spcPct val="0"/>
              </a:spcBef>
            </a:pPr>
            <a:endParaRPr lang="en-US" altLang="en-US" sz="900" baseline="30000">
              <a:sym typeface="Arial" panose="020B0604020202020204" pitchFamily="34" charset="0"/>
            </a:endParaRPr>
          </a:p>
          <a:p>
            <a:pPr eaLnBrk="1" hangingPunct="1">
              <a:lnSpc>
                <a:spcPct val="80000"/>
              </a:lnSpc>
              <a:spcBef>
                <a:spcPct val="0"/>
              </a:spcBef>
            </a:pPr>
            <a:r>
              <a:rPr lang="en-US" altLang="en-US" sz="900" baseline="30000">
                <a:sym typeface="Arial" panose="020B0604020202020204" pitchFamily="34" charset="0"/>
              </a:rPr>
              <a:t>Today’s marketers reach you directly, personally, and interactively. They want to become a part of your life and enrich your experiences with their brands—to help you </a:t>
            </a:r>
            <a:r>
              <a:rPr lang="en-US" altLang="en-US" sz="900" i="1" baseline="30000">
                <a:sym typeface="Arial" panose="020B0604020202020204" pitchFamily="34" charset="0"/>
              </a:rPr>
              <a:t>live </a:t>
            </a:r>
            <a:r>
              <a:rPr lang="en-US" altLang="en-US" sz="900" baseline="30000">
                <a:sym typeface="Arial" panose="020B0604020202020204" pitchFamily="34" charset="0"/>
              </a:rPr>
              <a:t>their brands.</a:t>
            </a:r>
            <a:endParaRPr lang="en-US" altLang="en-US" sz="900" i="1" baseline="30000">
              <a:solidFill>
                <a:srgbClr val="000000"/>
              </a:solidFill>
              <a:ea typeface="MS PGothic" panose="020B0600070205080204" pitchFamily="34" charset="-128"/>
              <a:sym typeface="Arial" panose="020B0604020202020204" pitchFamily="34" charset="0"/>
            </a:endParaRPr>
          </a:p>
        </p:txBody>
      </p:sp>
    </p:spTree>
    <p:extLst>
      <p:ext uri="{BB962C8B-B14F-4D97-AF65-F5344CB8AC3E}">
        <p14:creationId xmlns:p14="http://schemas.microsoft.com/office/powerpoint/2010/main" val="298092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D3BF44F-E7A9-4841-A303-5F869181717A}" type="slidenum">
              <a:rPr lang="en-US" altLang="en-US">
                <a:solidFill>
                  <a:srgbClr val="000000"/>
                </a:solidFill>
              </a:rPr>
              <a:pPr>
                <a:spcBef>
                  <a:spcPct val="0"/>
                </a:spcBef>
              </a:pPr>
              <a:t>5</a:t>
            </a:fld>
            <a:endParaRPr lang="en-US" altLang="en-US">
              <a:solidFill>
                <a:srgbClr val="000000"/>
              </a:solidFill>
            </a:endParaRPr>
          </a:p>
        </p:txBody>
      </p:sp>
    </p:spTree>
    <p:extLst>
      <p:ext uri="{BB962C8B-B14F-4D97-AF65-F5344CB8AC3E}">
        <p14:creationId xmlns:p14="http://schemas.microsoft.com/office/powerpoint/2010/main" val="2879326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99BCA8C6-20EC-42C0-9245-5007D13A2382}"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6</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34819" name="Rectangle 2"/>
          <p:cNvSpPr>
            <a:spLocks noGrp="1" noRot="1" noChangeAspect="1" noChangeArrowheads="1" noTextEdit="1"/>
          </p:cNvSpPr>
          <p:nvPr>
            <p:ph type="sldImg"/>
          </p:nvPr>
        </p:nvSpPr>
        <p:spPr>
          <a:ln>
            <a:miter lim="800000"/>
          </a:ln>
        </p:spPr>
      </p:sp>
      <p:sp>
        <p:nvSpPr>
          <p:cNvPr id="34820"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98638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CFBE1FAC-D7F9-4B9F-B0DE-12B24F621FF3}"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7</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36867" name="Rectangle 2"/>
          <p:cNvSpPr>
            <a:spLocks noGrp="1" noRot="1" noChangeAspect="1" noChangeArrowheads="1" noTextEdit="1"/>
          </p:cNvSpPr>
          <p:nvPr>
            <p:ph type="sldImg"/>
          </p:nvPr>
        </p:nvSpPr>
        <p:spPr>
          <a:ln>
            <a:miter lim="800000"/>
          </a:ln>
        </p:spPr>
      </p:sp>
      <p:sp>
        <p:nvSpPr>
          <p:cNvPr id="36868"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Human </a:t>
            </a:r>
            <a:r>
              <a:rPr lang="en-US" altLang="en-US" b="1">
                <a:solidFill>
                  <a:srgbClr val="000000"/>
                </a:solidFill>
                <a:cs typeface="Arial" panose="020B0604020202020204" pitchFamily="34" charset="0"/>
                <a:sym typeface="Arial" panose="020B0604020202020204" pitchFamily="34" charset="0"/>
              </a:rPr>
              <a:t>needs</a:t>
            </a:r>
            <a:r>
              <a:rPr lang="en-US" altLang="en-US">
                <a:solidFill>
                  <a:srgbClr val="000000"/>
                </a:solidFill>
                <a:cs typeface="Arial" panose="020B0604020202020204" pitchFamily="34" charset="0"/>
                <a:sym typeface="Arial" panose="020B0604020202020204" pitchFamily="34" charset="0"/>
              </a:rPr>
              <a:t> include basic </a:t>
            </a:r>
            <a:r>
              <a:rPr lang="en-US" altLang="en-US" i="1">
                <a:solidFill>
                  <a:srgbClr val="000000"/>
                </a:solidFill>
                <a:cs typeface="Arial" panose="020B0604020202020204" pitchFamily="34" charset="0"/>
                <a:sym typeface="Arial" panose="020B0604020202020204" pitchFamily="34" charset="0"/>
              </a:rPr>
              <a:t>physical</a:t>
            </a:r>
            <a:r>
              <a:rPr lang="en-US" altLang="en-US">
                <a:solidFill>
                  <a:srgbClr val="000000"/>
                </a:solidFill>
                <a:cs typeface="Arial" panose="020B0604020202020204" pitchFamily="34" charset="0"/>
                <a:sym typeface="Arial" panose="020B0604020202020204" pitchFamily="34" charset="0"/>
              </a:rPr>
              <a:t> needs for food, clothing, warmth, and safety; </a:t>
            </a:r>
            <a:r>
              <a:rPr lang="en-US" altLang="en-US" i="1">
                <a:solidFill>
                  <a:srgbClr val="000000"/>
                </a:solidFill>
                <a:cs typeface="Arial" panose="020B0604020202020204" pitchFamily="34" charset="0"/>
                <a:sym typeface="Arial" panose="020B0604020202020204" pitchFamily="34" charset="0"/>
              </a:rPr>
              <a:t>social</a:t>
            </a:r>
            <a:r>
              <a:rPr lang="en-US" altLang="en-US">
                <a:solidFill>
                  <a:srgbClr val="000000"/>
                </a:solidFill>
                <a:cs typeface="Arial" panose="020B0604020202020204" pitchFamily="34" charset="0"/>
                <a:sym typeface="Arial" panose="020B0604020202020204" pitchFamily="34" charset="0"/>
              </a:rPr>
              <a:t> needs for belonging and affection; and </a:t>
            </a:r>
            <a:r>
              <a:rPr lang="en-US" altLang="en-US" i="1">
                <a:solidFill>
                  <a:srgbClr val="000000"/>
                </a:solidFill>
                <a:cs typeface="Arial" panose="020B0604020202020204" pitchFamily="34" charset="0"/>
                <a:sym typeface="Arial" panose="020B0604020202020204" pitchFamily="34" charset="0"/>
              </a:rPr>
              <a:t>individual</a:t>
            </a:r>
            <a:r>
              <a:rPr lang="en-US" altLang="en-US">
                <a:solidFill>
                  <a:srgbClr val="000000"/>
                </a:solidFill>
                <a:cs typeface="Arial" panose="020B0604020202020204" pitchFamily="34" charset="0"/>
                <a:sym typeface="Arial" panose="020B0604020202020204" pitchFamily="34" charset="0"/>
              </a:rPr>
              <a:t> needs for knowledge and self-expression.</a:t>
            </a:r>
          </a:p>
          <a:p>
            <a:pPr eaLnBrk="1" hangingPunct="1">
              <a:spcBef>
                <a:spcPct val="0"/>
              </a:spcBef>
            </a:pPr>
            <a:endParaRPr lang="en-US" altLang="en-US" b="1">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a:solidFill>
                  <a:srgbClr val="000000"/>
                </a:solidFill>
                <a:cs typeface="Arial" panose="020B0604020202020204" pitchFamily="34" charset="0"/>
                <a:sym typeface="Arial" panose="020B0604020202020204" pitchFamily="34" charset="0"/>
              </a:rPr>
              <a:t>Wants</a:t>
            </a:r>
            <a:r>
              <a:rPr lang="en-US" altLang="en-US">
                <a:solidFill>
                  <a:srgbClr val="000000"/>
                </a:solidFill>
                <a:cs typeface="Arial" panose="020B0604020202020204" pitchFamily="34" charset="0"/>
                <a:sym typeface="Arial" panose="020B0604020202020204" pitchFamily="34" charset="0"/>
              </a:rPr>
              <a:t> are the form human needs take as they are shaped by one’s society and are described in terms of objects that will satisfy those needs. </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When backed by buying power, wants become </a:t>
            </a:r>
            <a:r>
              <a:rPr lang="en-US" altLang="en-US" b="1">
                <a:solidFill>
                  <a:srgbClr val="000000"/>
                </a:solidFill>
                <a:cs typeface="Arial" panose="020B0604020202020204" pitchFamily="34" charset="0"/>
                <a:sym typeface="Arial" panose="020B0604020202020204" pitchFamily="34" charset="0"/>
              </a:rPr>
              <a:t>demands</a:t>
            </a:r>
            <a:r>
              <a:rPr lang="en-US" altLang="en-US">
                <a:solidFill>
                  <a:srgbClr val="000000"/>
                </a:solidFill>
                <a:cs typeface="Arial" panose="020B0604020202020204" pitchFamily="34" charset="0"/>
                <a:sym typeface="Arial" panose="020B0604020202020204" pitchFamily="34" charset="0"/>
              </a:rPr>
              <a:t>.</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a:solidFill>
                  <a:srgbClr val="000000"/>
                </a:solidFill>
                <a:cs typeface="Arial" panose="020B0604020202020204" pitchFamily="34" charset="0"/>
                <a:sym typeface="Arial" panose="020B0604020202020204" pitchFamily="34" charset="0"/>
              </a:rPr>
              <a:t>Outstanding marketing companies go to great lengths to learn about and understand their customers’ needs, wants, and demands. Take Target CEO Brian Cornell, who </a:t>
            </a:r>
            <a:r>
              <a:rPr lang="en-US" altLang="en-US">
                <a:sym typeface="Arial" panose="020B0604020202020204" pitchFamily="34" charset="0"/>
              </a:rPr>
              <a:t>makes regular unannounced visits to Target stores, accompanied by local moms and loyal Target shoppers.</a:t>
            </a:r>
          </a:p>
          <a:p>
            <a:pPr eaLnBrk="1" hangingPunct="1">
              <a:spcBef>
                <a:spcPct val="0"/>
              </a:spcBef>
            </a:pPr>
            <a:endParaRPr lang="en-US" altLang="en-US">
              <a:solidFill>
                <a:srgbClr val="000000"/>
              </a:solidFill>
              <a:cs typeface="Arial" panose="020B0604020202020204" pitchFamily="34" charset="0"/>
              <a:sym typeface="Arial" panose="020B0604020202020204" pitchFamily="34" charset="0"/>
            </a:endParaRPr>
          </a:p>
          <a:p>
            <a:pPr eaLnBrk="1" hangingPunct="1">
              <a:spcBef>
                <a:spcPct val="0"/>
              </a:spcBef>
            </a:pPr>
            <a:r>
              <a:rPr lang="en-US" altLang="en-US" b="1">
                <a:solidFill>
                  <a:srgbClr val="000000"/>
                </a:solidFill>
                <a:cs typeface="Arial" panose="020B0604020202020204" pitchFamily="34" charset="0"/>
                <a:sym typeface="Arial" panose="020B0604020202020204" pitchFamily="34" charset="0"/>
              </a:rPr>
              <a:t>Discussion Question</a:t>
            </a:r>
          </a:p>
          <a:p>
            <a:pPr eaLnBrk="1" hangingPunct="1">
              <a:spcBef>
                <a:spcPct val="0"/>
              </a:spcBef>
            </a:pPr>
            <a:r>
              <a:rPr lang="en-US" altLang="en-US" i="1">
                <a:solidFill>
                  <a:srgbClr val="000000"/>
                </a:solidFill>
                <a:cs typeface="Arial" panose="020B0604020202020204" pitchFamily="34" charset="0"/>
                <a:sym typeface="Arial" panose="020B0604020202020204" pitchFamily="34" charset="0"/>
              </a:rPr>
              <a:t>Ask the students to </a:t>
            </a:r>
          </a:p>
          <a:p>
            <a:pPr eaLnBrk="1" hangingPunct="1">
              <a:spcBef>
                <a:spcPct val="0"/>
              </a:spcBef>
            </a:pPr>
            <a:r>
              <a:rPr lang="en-US" altLang="en-US" i="1">
                <a:solidFill>
                  <a:srgbClr val="000000"/>
                </a:solidFill>
                <a:cs typeface="Arial" panose="020B0604020202020204" pitchFamily="34" charset="0"/>
                <a:sym typeface="Arial" panose="020B0604020202020204" pitchFamily="34" charset="0"/>
              </a:rPr>
              <a:t>1) Give an example of a product (good or service) they purchased recently</a:t>
            </a:r>
          </a:p>
          <a:p>
            <a:pPr eaLnBrk="1" hangingPunct="1">
              <a:spcBef>
                <a:spcPct val="0"/>
              </a:spcBef>
            </a:pPr>
            <a:r>
              <a:rPr lang="en-US" altLang="en-US" i="1">
                <a:solidFill>
                  <a:srgbClr val="000000"/>
                </a:solidFill>
                <a:cs typeface="Arial" panose="020B0604020202020204" pitchFamily="34" charset="0"/>
                <a:sym typeface="Arial" panose="020B0604020202020204" pitchFamily="34" charset="0"/>
              </a:rPr>
              <a:t>2) Tell how that product satisfied a need, want or demand.</a:t>
            </a:r>
          </a:p>
          <a:p>
            <a:pPr eaLnBrk="1" hangingPunct="1">
              <a:spcBef>
                <a:spcPct val="0"/>
              </a:spcBef>
            </a:pPr>
            <a:endParaRPr lang="en-US" altLang="en-US" sz="1400">
              <a:solidFill>
                <a:srgbClr val="000000"/>
              </a:solidFill>
              <a:cs typeface="Arial" panose="020B0604020202020204" pitchFamily="34" charset="0"/>
              <a:sym typeface="Arial" panose="020B0604020202020204" pitchFamily="34" charset="0"/>
            </a:endParaRPr>
          </a:p>
          <a:p>
            <a:pPr eaLnBrk="1" hangingPunct="1">
              <a:spcBef>
                <a:spcPct val="0"/>
              </a:spcBef>
            </a:pPr>
            <a:endParaRPr lang="en-US" altLang="en-US" sz="1400" baseline="30000">
              <a:solidFill>
                <a:srgbClr val="000000"/>
              </a:solidFill>
              <a:cs typeface="Arial" panose="020B0604020202020204" pitchFamily="34" charset="0"/>
              <a:sym typeface="Arial" panose="020B0604020202020204" pitchFamily="34" charset="0"/>
            </a:endParaRPr>
          </a:p>
          <a:p>
            <a:pPr eaLnBrk="1" hangingPunct="1">
              <a:spcBef>
                <a:spcPct val="0"/>
              </a:spcBef>
            </a:pPr>
            <a:endParaRPr lang="en-US" altLang="en-US" sz="1400">
              <a:sym typeface="Arial" panose="020B0604020202020204" pitchFamily="34" charset="0"/>
            </a:endParaRPr>
          </a:p>
        </p:txBody>
      </p:sp>
    </p:spTree>
    <p:extLst>
      <p:ext uri="{BB962C8B-B14F-4D97-AF65-F5344CB8AC3E}">
        <p14:creationId xmlns:p14="http://schemas.microsoft.com/office/powerpoint/2010/main" val="167147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B42565D2-5303-4615-A2C6-B2D598AF11E3}"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8</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38915" name="Rectangle 2"/>
          <p:cNvSpPr>
            <a:spLocks noGrp="1" noRot="1" noChangeAspect="1" noChangeArrowheads="1" noTextEdit="1"/>
          </p:cNvSpPr>
          <p:nvPr>
            <p:ph type="sldImg"/>
          </p:nvPr>
        </p:nvSpPr>
        <p:spPr>
          <a:ln>
            <a:miter lim="800000"/>
          </a:ln>
        </p:spPr>
      </p:sp>
      <p:sp>
        <p:nvSpPr>
          <p:cNvPr id="38916"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b="1">
                <a:sym typeface="Arial" panose="020B0604020202020204" pitchFamily="34" charset="0"/>
              </a:rPr>
              <a:t>Market offerings </a:t>
            </a:r>
            <a:r>
              <a:rPr lang="en-US" altLang="en-US">
                <a:sym typeface="Arial" panose="020B0604020202020204" pitchFamily="34" charset="0"/>
              </a:rPr>
              <a:t>include other entities, such as </a:t>
            </a:r>
            <a:r>
              <a:rPr lang="en-US" altLang="en-US" i="1">
                <a:sym typeface="Arial" panose="020B0604020202020204" pitchFamily="34" charset="0"/>
              </a:rPr>
              <a:t>persons</a:t>
            </a:r>
            <a:r>
              <a:rPr lang="en-US" altLang="en-US">
                <a:sym typeface="Arial" panose="020B0604020202020204" pitchFamily="34" charset="0"/>
              </a:rPr>
              <a:t>, </a:t>
            </a:r>
            <a:r>
              <a:rPr lang="en-US" altLang="en-US" i="1">
                <a:sym typeface="Arial" panose="020B0604020202020204" pitchFamily="34" charset="0"/>
              </a:rPr>
              <a:t>places</a:t>
            </a:r>
            <a:r>
              <a:rPr lang="en-US" altLang="en-US">
                <a:sym typeface="Arial" panose="020B0604020202020204" pitchFamily="34" charset="0"/>
              </a:rPr>
              <a:t>, </a:t>
            </a:r>
            <a:r>
              <a:rPr lang="en-US" altLang="en-US" i="1">
                <a:sym typeface="Arial" panose="020B0604020202020204" pitchFamily="34" charset="0"/>
              </a:rPr>
              <a:t>organizations</a:t>
            </a:r>
            <a:r>
              <a:rPr lang="en-US" altLang="en-US">
                <a:sym typeface="Arial" panose="020B0604020202020204" pitchFamily="34" charset="0"/>
              </a:rPr>
              <a:t>, </a:t>
            </a:r>
            <a:r>
              <a:rPr lang="en-US" altLang="en-US" i="1">
                <a:sym typeface="Arial" panose="020B0604020202020204" pitchFamily="34" charset="0"/>
              </a:rPr>
              <a:t>information</a:t>
            </a:r>
            <a:r>
              <a:rPr lang="en-US" altLang="en-US">
                <a:sym typeface="Arial" panose="020B0604020202020204" pitchFamily="34" charset="0"/>
              </a:rPr>
              <a:t>, and </a:t>
            </a:r>
            <a:r>
              <a:rPr lang="en-US" altLang="en-US" i="1">
                <a:sym typeface="Arial" panose="020B0604020202020204" pitchFamily="34" charset="0"/>
              </a:rPr>
              <a:t>ideas</a:t>
            </a:r>
            <a:r>
              <a:rPr lang="en-US" altLang="en-US">
                <a:sym typeface="Arial" panose="020B0604020202020204" pitchFamily="34" charset="0"/>
              </a:rPr>
              <a:t>.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Many sellers suffer from </a:t>
            </a:r>
            <a:r>
              <a:rPr lang="en-US" altLang="en-US" b="1">
                <a:sym typeface="Arial" panose="020B0604020202020204" pitchFamily="34" charset="0"/>
              </a:rPr>
              <a:t>marketing myopia,</a:t>
            </a:r>
            <a:r>
              <a:rPr lang="en-US" altLang="en-US">
                <a:sym typeface="Arial" panose="020B0604020202020204" pitchFamily="34" charset="0"/>
              </a:rPr>
              <a:t> the mistake of paying more attention to the specific products they offer than to the benefits and experiences produced by these products.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b="1">
                <a:sym typeface="Arial" panose="020B0604020202020204" pitchFamily="34" charset="0"/>
              </a:rPr>
              <a:t>Marketing experiences</a:t>
            </a:r>
            <a:r>
              <a:rPr lang="en-US" altLang="en-US">
                <a:sym typeface="Arial" panose="020B0604020202020204" pitchFamily="34" charset="0"/>
              </a:rPr>
              <a:t>: </a:t>
            </a:r>
          </a:p>
          <a:p>
            <a:pPr eaLnBrk="1" hangingPunct="1">
              <a:spcBef>
                <a:spcPct val="0"/>
              </a:spcBef>
            </a:pPr>
            <a:r>
              <a:rPr lang="en-US" altLang="en-US">
                <a:sym typeface="Arial" panose="020B0604020202020204" pitchFamily="34" charset="0"/>
              </a:rPr>
              <a:t>More than just a sports bar, Buffalo Wild Wings mission is to provide a total eating and social environment that “fuels the sports fan experience” through in-store and online engagement. Smart marketers orchestrate several services and products, thereby creating </a:t>
            </a:r>
            <a:r>
              <a:rPr lang="en-US" altLang="en-US" i="1">
                <a:sym typeface="Arial" panose="020B0604020202020204" pitchFamily="34" charset="0"/>
              </a:rPr>
              <a:t>brand experiences </a:t>
            </a:r>
            <a:r>
              <a:rPr lang="en-US" altLang="en-US">
                <a:sym typeface="Arial" panose="020B0604020202020204" pitchFamily="34" charset="0"/>
              </a:rPr>
              <a:t>for consumers. </a:t>
            </a: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141501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0B6D031A-8726-4049-B358-242CC702B4B2}" type="slidenum">
              <a:rPr lang="en-US" altLang="en-US" sz="1400">
                <a:solidFill>
                  <a:srgbClr val="000000"/>
                </a:solidFill>
                <a:latin typeface="Calibri" panose="020F0502020204030204" pitchFamily="34" charset="0"/>
                <a:ea typeface="ヒラギノ角ゴ Pro W3"/>
                <a:cs typeface="ヒラギノ角ゴ Pro W3"/>
              </a:rPr>
              <a:pPr algn="l">
                <a:spcBef>
                  <a:spcPct val="0"/>
                </a:spcBef>
                <a:buSzTx/>
              </a:pPr>
              <a:t>9</a:t>
            </a:fld>
            <a:endParaRPr lang="en-US" altLang="en-US" sz="1400">
              <a:solidFill>
                <a:srgbClr val="000000"/>
              </a:solidFill>
              <a:latin typeface="Calibri" panose="020F0502020204030204" pitchFamily="34" charset="0"/>
              <a:ea typeface="ヒラギノ角ゴ Pro W3"/>
              <a:cs typeface="ヒラギノ角ゴ Pro W3"/>
            </a:endParaRPr>
          </a:p>
        </p:txBody>
      </p:sp>
      <p:sp>
        <p:nvSpPr>
          <p:cNvPr id="40963" name="Rectangle 2"/>
          <p:cNvSpPr>
            <a:spLocks noGrp="1" noRot="1" noChangeAspect="1" noChangeArrowheads="1" noTextEdit="1"/>
          </p:cNvSpPr>
          <p:nvPr>
            <p:ph type="sldImg"/>
          </p:nvPr>
        </p:nvSpPr>
        <p:spPr>
          <a:ln>
            <a:miter lim="800000"/>
          </a:ln>
        </p:spPr>
      </p:sp>
      <p:sp>
        <p:nvSpPr>
          <p:cNvPr id="40964"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olidFill>
                  <a:srgbClr val="008000"/>
                </a:solidFill>
                <a:cs typeface="Arial" panose="020B0604020202020204" pitchFamily="34" charset="0"/>
                <a:sym typeface="Arial" panose="020B0604020202020204" pitchFamily="34" charset="0"/>
              </a:rPr>
              <a:t>Marketing occurs when people decide to satisfy their needs and wants through exchange relationships. Exchange is the act of obtaining a desired object from someone by offering something in return. Marketing consists of actions taken to create, maintain, and grow desirable exchange relationships with target audiences involving a product, service, idea, or other object. Companies want to build strong relationships by consistently delivering superior customer value.</a:t>
            </a:r>
          </a:p>
        </p:txBody>
      </p:sp>
    </p:spTree>
    <p:extLst>
      <p:ext uri="{BB962C8B-B14F-4D97-AF65-F5344CB8AC3E}">
        <p14:creationId xmlns:p14="http://schemas.microsoft.com/office/powerpoint/2010/main" val="361074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29869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Copyright © 2016 Pearson Education, Inc.</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E68747B-410E-4E11-8B3E-2AD7F44A64BD}" type="slidenum">
              <a:rPr lang="en-US" smtClean="0"/>
              <a:t>‹#›</a:t>
            </a:fld>
            <a:endParaRPr lang="en-US" dirty="0"/>
          </a:p>
        </p:txBody>
      </p:sp>
    </p:spTree>
    <p:extLst>
      <p:ext uri="{BB962C8B-B14F-4D97-AF65-F5344CB8AC3E}">
        <p14:creationId xmlns:p14="http://schemas.microsoft.com/office/powerpoint/2010/main" val="165298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Copyright © 2016 Pearson Education, Inc.</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E68747B-410E-4E11-8B3E-2AD7F44A64BD}" type="slidenum">
              <a:rPr lang="en-US" smtClean="0"/>
              <a:t>‹#›</a:t>
            </a:fld>
            <a:endParaRPr lang="en-US" dirty="0"/>
          </a:p>
        </p:txBody>
      </p:sp>
    </p:spTree>
    <p:extLst>
      <p:ext uri="{BB962C8B-B14F-4D97-AF65-F5344CB8AC3E}">
        <p14:creationId xmlns:p14="http://schemas.microsoft.com/office/powerpoint/2010/main" val="3214088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pic>
        <p:nvPicPr>
          <p:cNvPr id="8" name="Picture 16" descr="Pearson Logo"/>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50334" y="6472238"/>
            <a:ext cx="122343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609600" y="215372"/>
            <a:ext cx="10972800" cy="622828"/>
          </a:xfrm>
        </p:spPr>
        <p:txBody>
          <a:bodyPr anchor="t"/>
          <a:lstStyle/>
          <a:p>
            <a:r>
              <a:rPr lang="en-US" dirty="0"/>
              <a:t>Click to edit Master title style</a:t>
            </a:r>
          </a:p>
        </p:txBody>
      </p:sp>
      <p:sp>
        <p:nvSpPr>
          <p:cNvPr id="7" name="Text Placeholder 6"/>
          <p:cNvSpPr>
            <a:spLocks noGrp="1"/>
          </p:cNvSpPr>
          <p:nvPr>
            <p:ph type="body" sz="quarter" idx="13"/>
          </p:nvPr>
        </p:nvSpPr>
        <p:spPr>
          <a:xfrm>
            <a:off x="609600" y="816430"/>
            <a:ext cx="109728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Click to edit Master text styles</a:t>
            </a:r>
          </a:p>
        </p:txBody>
      </p:sp>
      <p:sp>
        <p:nvSpPr>
          <p:cNvPr id="9" name="Text Placeholder 8"/>
          <p:cNvSpPr>
            <a:spLocks noGrp="1"/>
          </p:cNvSpPr>
          <p:nvPr>
            <p:ph type="body" sz="quarter" idx="14"/>
          </p:nvPr>
        </p:nvSpPr>
        <p:spPr>
          <a:xfrm>
            <a:off x="6705600" y="1600202"/>
            <a:ext cx="48768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a:t>Click to edit Master text styles</a:t>
            </a:r>
          </a:p>
        </p:txBody>
      </p:sp>
      <p:sp>
        <p:nvSpPr>
          <p:cNvPr id="10" name="Text Placeholder 8"/>
          <p:cNvSpPr>
            <a:spLocks noGrp="1"/>
          </p:cNvSpPr>
          <p:nvPr>
            <p:ph type="body" sz="quarter" idx="15"/>
          </p:nvPr>
        </p:nvSpPr>
        <p:spPr>
          <a:xfrm>
            <a:off x="6705600" y="3200401"/>
            <a:ext cx="48768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Click to edit Master text styles</a:t>
            </a:r>
          </a:p>
        </p:txBody>
      </p:sp>
      <p:sp>
        <p:nvSpPr>
          <p:cNvPr id="18" name="Text Placeholder 17"/>
          <p:cNvSpPr>
            <a:spLocks noGrp="1"/>
          </p:cNvSpPr>
          <p:nvPr>
            <p:ph type="body" sz="quarter" idx="16"/>
          </p:nvPr>
        </p:nvSpPr>
        <p:spPr>
          <a:xfrm>
            <a:off x="4155607" y="6515673"/>
            <a:ext cx="7823200" cy="187537"/>
          </a:xfrm>
        </p:spPr>
        <p:txBody>
          <a:bodyPr/>
          <a:lstStyle>
            <a:lvl1pPr marL="0" indent="0">
              <a:buNone/>
              <a:defRPr sz="1200" baseline="0"/>
            </a:lvl1pPr>
          </a:lstStyle>
          <a:p>
            <a:pPr lvl="0"/>
            <a:r>
              <a:rPr lang="en-US"/>
              <a:t>Click to edit Master text styles</a:t>
            </a:r>
          </a:p>
        </p:txBody>
      </p:sp>
      <p:sp>
        <p:nvSpPr>
          <p:cNvPr id="12" name="Footer Placeholder 2"/>
          <p:cNvSpPr>
            <a:spLocks noGrp="1"/>
          </p:cNvSpPr>
          <p:nvPr>
            <p:ph type="ftr" sz="quarter" idx="17"/>
          </p:nvPr>
        </p:nvSpPr>
        <p:spPr bwMode="auto">
          <a:xfrm>
            <a:off x="124884" y="6165850"/>
            <a:ext cx="11461749" cy="2349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mtClean="0"/>
            </a:lvl1pPr>
          </a:lstStyle>
          <a:p>
            <a:pPr>
              <a:defRPr/>
            </a:pPr>
            <a:endParaRPr lang="en-US" altLang="en-US"/>
          </a:p>
        </p:txBody>
      </p:sp>
      <p:sp>
        <p:nvSpPr>
          <p:cNvPr id="13" name="Date Placeholder 3"/>
          <p:cNvSpPr>
            <a:spLocks noGrp="1"/>
          </p:cNvSpPr>
          <p:nvPr>
            <p:ph type="dt" sz="half" idx="18"/>
          </p:nvPr>
        </p:nvSpPr>
        <p:spPr>
          <a:xfrm>
            <a:off x="8447617" y="112713"/>
            <a:ext cx="2844800" cy="182562"/>
          </a:xfrm>
          <a:prstGeom prst="rect">
            <a:avLst/>
          </a:prstGeom>
        </p:spPr>
        <p:txBody>
          <a:bodyPr/>
          <a:lstStyle>
            <a:lvl1pPr>
              <a:defRPr smtClean="0"/>
            </a:lvl1pPr>
          </a:lstStyle>
          <a:p>
            <a:pPr>
              <a:defRPr/>
            </a:pPr>
            <a:fld id="{166BC605-0BD0-4FF4-860F-7C7C72544917}" type="datetimeFigureOut">
              <a:rPr lang="en-US" altLang="en-US"/>
              <a:pPr>
                <a:defRPr/>
              </a:pPr>
              <a:t>8/31/2017</a:t>
            </a:fld>
            <a:endParaRPr lang="en-US" altLang="en-US"/>
          </a:p>
        </p:txBody>
      </p:sp>
      <p:sp>
        <p:nvSpPr>
          <p:cNvPr id="14" name="Slide Number Placeholder 4"/>
          <p:cNvSpPr>
            <a:spLocks noGrp="1"/>
          </p:cNvSpPr>
          <p:nvPr>
            <p:ph type="sldNum" sz="quarter" idx="19"/>
          </p:nvPr>
        </p:nvSpPr>
        <p:spPr>
          <a:xfrm>
            <a:off x="11292417" y="112713"/>
            <a:ext cx="736600" cy="182562"/>
          </a:xfrm>
          <a:prstGeom prst="rect">
            <a:avLst/>
          </a:prstGeom>
        </p:spPr>
        <p:txBody>
          <a:bodyPr/>
          <a:lstStyle>
            <a:lvl1pPr algn="l">
              <a:buSzTx/>
              <a:defRPr sz="1400" smtClean="0">
                <a:solidFill>
                  <a:srgbClr val="000000"/>
                </a:solidFill>
              </a:defRPr>
            </a:lvl1pPr>
          </a:lstStyle>
          <a:p>
            <a:pPr>
              <a:defRPr/>
            </a:pPr>
            <a:fld id="{3259735B-BBA4-4AC4-9EB2-F09C5F33FDD0}" type="slidenum">
              <a:rPr lang="en-US" altLang="en-US"/>
              <a:pPr>
                <a:defRPr/>
              </a:pPr>
              <a:t>‹#›</a:t>
            </a:fld>
            <a:endParaRPr lang="en-US" altLang="en-US"/>
          </a:p>
        </p:txBody>
      </p:sp>
    </p:spTree>
    <p:extLst>
      <p:ext uri="{BB962C8B-B14F-4D97-AF65-F5344CB8AC3E}">
        <p14:creationId xmlns:p14="http://schemas.microsoft.com/office/powerpoint/2010/main" val="3794720190"/>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1219200" y="1371600"/>
            <a:ext cx="9550400" cy="381000"/>
          </a:xfrm>
        </p:spPr>
        <p:txBody>
          <a:bodyPr/>
          <a:lstStyle>
            <a:lvl1pPr algn="ctr">
              <a:buNone/>
              <a:defRPr sz="2100" b="1" i="0">
                <a:solidFill>
                  <a:schemeClr val="tx2"/>
                </a:solidFill>
              </a:defRPr>
            </a:lvl1pPr>
          </a:lstStyle>
          <a:p>
            <a:pPr lvl="0"/>
            <a:r>
              <a:rPr lang="en-US" dirty="0"/>
              <a:t>Click to edit Master text styles</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017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lvl1pPr>
              <a:defRPr b="1" i="0" baseline="0"/>
            </a:lvl1pPr>
          </a:lstStyle>
          <a:p>
            <a:r>
              <a:rPr lang="en-US" dirty="0"/>
              <a:t>Click to edit Master title style</a:t>
            </a:r>
          </a:p>
        </p:txBody>
      </p:sp>
      <p:sp>
        <p:nvSpPr>
          <p:cNvPr id="3" name="Content Placeholder 2"/>
          <p:cNvSpPr>
            <a:spLocks noGrp="1"/>
          </p:cNvSpPr>
          <p:nvPr>
            <p:ph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a:xfrm>
            <a:off x="838200" y="6356351"/>
            <a:ext cx="2743200" cy="365125"/>
          </a:xfrm>
          <a:prstGeom prst="rect">
            <a:avLst/>
          </a:prstGeom>
        </p:spPr>
        <p:txBody>
          <a:bodyPr/>
          <a:lstStyle>
            <a:lvl1pPr>
              <a:defRPr smtClean="0"/>
            </a:lvl1pPr>
          </a:lstStyle>
          <a:p>
            <a:pPr>
              <a:defRPr/>
            </a:pPr>
            <a:endParaRPr lang="en-US" altLang="en-US"/>
          </a:p>
        </p:txBody>
      </p:sp>
      <p:sp>
        <p:nvSpPr>
          <p:cNvPr id="6" name="Slide Number Placeholder 9"/>
          <p:cNvSpPr>
            <a:spLocks noGrp="1"/>
          </p:cNvSpPr>
          <p:nvPr>
            <p:ph type="sldNum" sz="quarter" idx="11"/>
          </p:nvPr>
        </p:nvSpPr>
        <p:spPr>
          <a:xfrm>
            <a:off x="8610600" y="6356351"/>
            <a:ext cx="2743200" cy="365125"/>
          </a:xfrm>
          <a:prstGeom prst="rect">
            <a:avLst/>
          </a:prstGeom>
        </p:spPr>
        <p:txBody>
          <a:bodyPr/>
          <a:lstStyle>
            <a:lvl1pPr algn="l">
              <a:buSzTx/>
              <a:defRPr sz="1400" smtClean="0">
                <a:solidFill>
                  <a:srgbClr val="000000"/>
                </a:solidFill>
              </a:defRPr>
            </a:lvl1pPr>
          </a:lstStyle>
          <a:p>
            <a:pPr>
              <a:defRPr/>
            </a:pPr>
            <a:fld id="{0C0BFD83-FEBC-4F39-800C-F67E7319C37B}" type="slidenum">
              <a:rPr lang="en-US" altLang="en-US"/>
              <a:pPr>
                <a:defRPr/>
              </a:pPr>
              <a:t>‹#›</a:t>
            </a:fld>
            <a:endParaRPr lang="en-US" altLang="en-US"/>
          </a:p>
        </p:txBody>
      </p:sp>
    </p:spTree>
    <p:extLst>
      <p:ext uri="{BB962C8B-B14F-4D97-AF65-F5344CB8AC3E}">
        <p14:creationId xmlns:p14="http://schemas.microsoft.com/office/powerpoint/2010/main" val="2645421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Text Placeholder 7"/>
          <p:cNvSpPr>
            <a:spLocks noGrp="1"/>
          </p:cNvSpPr>
          <p:nvPr>
            <p:ph type="body" sz="quarter" idx="13"/>
          </p:nvPr>
        </p:nvSpPr>
        <p:spPr>
          <a:xfrm>
            <a:off x="1219200" y="1447800"/>
            <a:ext cx="9550400" cy="381000"/>
          </a:xfrm>
        </p:spPr>
        <p:txBody>
          <a:bodyPr/>
          <a:lstStyle>
            <a:lvl1pPr algn="ctr">
              <a:buNone/>
              <a:defRPr sz="2100" b="1" i="0">
                <a:solidFill>
                  <a:schemeClr val="tx2"/>
                </a:solidFill>
              </a:defRPr>
            </a:lvl1pPr>
          </a:lstStyle>
          <a:p>
            <a:pPr lvl="0"/>
            <a:r>
              <a:rPr lang="en-US" dirty="0"/>
              <a:t>Click to edit Master text styles</a:t>
            </a:r>
          </a:p>
        </p:txBody>
      </p:sp>
      <p:sp>
        <p:nvSpPr>
          <p:cNvPr id="4" name="Date Placeholder 5"/>
          <p:cNvSpPr>
            <a:spLocks noGrp="1"/>
          </p:cNvSpPr>
          <p:nvPr>
            <p:ph type="dt" sz="half" idx="14"/>
          </p:nvPr>
        </p:nvSpPr>
        <p:spPr>
          <a:xfrm>
            <a:off x="838200" y="6356351"/>
            <a:ext cx="2743200" cy="365125"/>
          </a:xfrm>
          <a:prstGeom prst="rect">
            <a:avLst/>
          </a:prstGeom>
        </p:spPr>
        <p:txBody>
          <a:bodyPr/>
          <a:lstStyle>
            <a:lvl1pPr>
              <a:defRPr smtClean="0"/>
            </a:lvl1pPr>
          </a:lstStyle>
          <a:p>
            <a:pPr>
              <a:defRPr/>
            </a:pPr>
            <a:endParaRPr lang="en-US" altLang="en-US"/>
          </a:p>
        </p:txBody>
      </p:sp>
      <p:sp>
        <p:nvSpPr>
          <p:cNvPr id="5" name="Slide Number Placeholder 8"/>
          <p:cNvSpPr>
            <a:spLocks noGrp="1"/>
          </p:cNvSpPr>
          <p:nvPr>
            <p:ph type="sldNum" sz="quarter" idx="15"/>
          </p:nvPr>
        </p:nvSpPr>
        <p:spPr>
          <a:xfrm>
            <a:off x="8610600" y="6356351"/>
            <a:ext cx="2743200" cy="365125"/>
          </a:xfrm>
          <a:prstGeom prst="rect">
            <a:avLst/>
          </a:prstGeom>
        </p:spPr>
        <p:txBody>
          <a:bodyPr/>
          <a:lstStyle>
            <a:lvl1pPr algn="l">
              <a:buSzTx/>
              <a:defRPr sz="1400" smtClean="0">
                <a:solidFill>
                  <a:srgbClr val="000000"/>
                </a:solidFill>
              </a:defRPr>
            </a:lvl1pPr>
          </a:lstStyle>
          <a:p>
            <a:pPr>
              <a:defRPr/>
            </a:pPr>
            <a:fld id="{19F4FDB7-4835-439E-85E2-23B40D76ED36}" type="slidenum">
              <a:rPr lang="en-US" altLang="en-US"/>
              <a:pPr>
                <a:defRPr/>
              </a:pPr>
              <a:t>‹#›</a:t>
            </a:fld>
            <a:endParaRPr lang="en-US" altLang="en-US"/>
          </a:p>
        </p:txBody>
      </p:sp>
    </p:spTree>
    <p:extLst>
      <p:ext uri="{BB962C8B-B14F-4D97-AF65-F5344CB8AC3E}">
        <p14:creationId xmlns:p14="http://schemas.microsoft.com/office/powerpoint/2010/main" val="2872246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1143000"/>
          </a:xfrm>
        </p:spPr>
        <p:txBody>
          <a:bodyPr/>
          <a:lstStyle>
            <a:lvl1pPr>
              <a:defRPr sz="3000" b="1"/>
            </a:lvl1pPr>
          </a:lstStyle>
          <a:p>
            <a:r>
              <a:rPr lang="en-US" dirty="0"/>
              <a:t>Click to edit Master title style</a:t>
            </a:r>
          </a:p>
        </p:txBody>
      </p:sp>
      <p:sp>
        <p:nvSpPr>
          <p:cNvPr id="3" name="Content Placeholder 2"/>
          <p:cNvSpPr>
            <a:spLocks noGrp="1"/>
          </p:cNvSpPr>
          <p:nvPr>
            <p:ph idx="1"/>
          </p:nvPr>
        </p:nvSpPr>
        <p:spPr>
          <a:xfrm>
            <a:off x="914400" y="1981200"/>
            <a:ext cx="3962400" cy="4114800"/>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609600" y="1447800"/>
            <a:ext cx="4267200" cy="381000"/>
          </a:xfrm>
        </p:spPr>
        <p:txBody>
          <a:bodyPr/>
          <a:lstStyle>
            <a:lvl1pPr algn="ctr">
              <a:buNone/>
              <a:defRPr sz="1500" b="0" i="1">
                <a:solidFill>
                  <a:srgbClr val="C00000"/>
                </a:solidFill>
              </a:defRPr>
            </a:lvl1pPr>
          </a:lstStyle>
          <a:p>
            <a:pPr lvl="0"/>
            <a:r>
              <a:rPr lang="en-US" dirty="0"/>
              <a:t>Click to edit Master text styles</a:t>
            </a:r>
          </a:p>
        </p:txBody>
      </p:sp>
      <p:sp>
        <p:nvSpPr>
          <p:cNvPr id="13" name="Content Placeholder 12"/>
          <p:cNvSpPr>
            <a:spLocks noGrp="1"/>
          </p:cNvSpPr>
          <p:nvPr>
            <p:ph sz="quarter" idx="14"/>
          </p:nvPr>
        </p:nvSpPr>
        <p:spPr>
          <a:xfrm>
            <a:off x="5080000" y="1524000"/>
            <a:ext cx="5791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5"/>
          </p:nvPr>
        </p:nvSpPr>
        <p:spPr>
          <a:xfrm>
            <a:off x="838200" y="6356351"/>
            <a:ext cx="2743200" cy="365125"/>
          </a:xfrm>
          <a:prstGeom prst="rect">
            <a:avLst/>
          </a:prstGeom>
        </p:spPr>
        <p:txBody>
          <a:bodyPr/>
          <a:lstStyle>
            <a:lvl1pPr>
              <a:defRPr smtClean="0"/>
            </a:lvl1pPr>
          </a:lstStyle>
          <a:p>
            <a:pPr>
              <a:defRPr/>
            </a:pPr>
            <a:endParaRPr lang="en-US" altLang="en-US"/>
          </a:p>
        </p:txBody>
      </p:sp>
      <p:sp>
        <p:nvSpPr>
          <p:cNvPr id="7" name="Slide Number Placeholder 5"/>
          <p:cNvSpPr>
            <a:spLocks noGrp="1"/>
          </p:cNvSpPr>
          <p:nvPr>
            <p:ph type="sldNum" sz="quarter" idx="16"/>
          </p:nvPr>
        </p:nvSpPr>
        <p:spPr>
          <a:xfrm>
            <a:off x="8610600" y="6356351"/>
            <a:ext cx="2743200" cy="365125"/>
          </a:xfrm>
          <a:prstGeom prst="rect">
            <a:avLst/>
          </a:prstGeom>
        </p:spPr>
        <p:txBody>
          <a:bodyPr/>
          <a:lstStyle>
            <a:lvl1pPr algn="l">
              <a:buSzTx/>
              <a:defRPr sz="1400" smtClean="0">
                <a:solidFill>
                  <a:srgbClr val="000000"/>
                </a:solidFill>
              </a:defRPr>
            </a:lvl1pPr>
          </a:lstStyle>
          <a:p>
            <a:pPr>
              <a:defRPr/>
            </a:pPr>
            <a:fld id="{3B9C43FB-8E13-4032-B5FB-47B8DE62B1F0}" type="slidenum">
              <a:rPr lang="en-US" altLang="en-US"/>
              <a:pPr>
                <a:defRPr/>
              </a:pPr>
              <a:t>‹#›</a:t>
            </a:fld>
            <a:endParaRPr lang="en-US" altLang="en-US"/>
          </a:p>
        </p:txBody>
      </p:sp>
    </p:spTree>
    <p:extLst>
      <p:ext uri="{BB962C8B-B14F-4D97-AF65-F5344CB8AC3E}">
        <p14:creationId xmlns:p14="http://schemas.microsoft.com/office/powerpoint/2010/main" val="3506403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304800"/>
            <a:ext cx="10390717" cy="1462088"/>
          </a:xfrm>
        </p:spPr>
        <p:txBody>
          <a:bodyPr/>
          <a:lstStyle/>
          <a:p>
            <a:r>
              <a:rPr lang="en-US"/>
              <a:t>Click to edit Master title style</a:t>
            </a:r>
          </a:p>
        </p:txBody>
      </p:sp>
      <p:sp>
        <p:nvSpPr>
          <p:cNvPr id="3" name="Text Placeholder 2"/>
          <p:cNvSpPr>
            <a:spLocks noGrp="1"/>
          </p:cNvSpPr>
          <p:nvPr>
            <p:ph type="body" sz="half" idx="1"/>
          </p:nvPr>
        </p:nvSpPr>
        <p:spPr>
          <a:xfrm>
            <a:off x="15769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a:xfrm>
            <a:off x="838200" y="6356351"/>
            <a:ext cx="2743200" cy="365125"/>
          </a:xfrm>
          <a:prstGeom prst="rect">
            <a:avLst/>
          </a:prstGeom>
        </p:spPr>
        <p:txBody>
          <a:bodyPr/>
          <a:lstStyle>
            <a:lvl1pPr>
              <a:defRPr smtClean="0"/>
            </a:lvl1pPr>
          </a:lstStyle>
          <a:p>
            <a:pPr>
              <a:defRPr/>
            </a:pPr>
            <a:endParaRPr lang="en-US" altLang="en-US"/>
          </a:p>
        </p:txBody>
      </p:sp>
      <p:sp>
        <p:nvSpPr>
          <p:cNvPr id="6" name="Slide Number Placeholder 9"/>
          <p:cNvSpPr>
            <a:spLocks noGrp="1"/>
          </p:cNvSpPr>
          <p:nvPr>
            <p:ph type="sldNum" sz="quarter" idx="11"/>
          </p:nvPr>
        </p:nvSpPr>
        <p:spPr>
          <a:xfrm>
            <a:off x="8610600" y="6356351"/>
            <a:ext cx="2743200" cy="365125"/>
          </a:xfrm>
          <a:prstGeom prst="rect">
            <a:avLst/>
          </a:prstGeom>
        </p:spPr>
        <p:txBody>
          <a:bodyPr/>
          <a:lstStyle>
            <a:lvl1pPr algn="l">
              <a:buSzTx/>
              <a:defRPr sz="1400" smtClean="0">
                <a:solidFill>
                  <a:srgbClr val="000000"/>
                </a:solidFill>
              </a:defRPr>
            </a:lvl1pPr>
          </a:lstStyle>
          <a:p>
            <a:pPr>
              <a:defRPr/>
            </a:pPr>
            <a:fld id="{4BE79C1A-C35C-4D80-AA81-007920C47EB2}" type="slidenum">
              <a:rPr lang="en-US" altLang="en-US"/>
              <a:pPr>
                <a:defRPr/>
              </a:pPr>
              <a:t>‹#›</a:t>
            </a:fld>
            <a:endParaRPr lang="en-US" altLang="en-US" dirty="0"/>
          </a:p>
        </p:txBody>
      </p:sp>
    </p:spTree>
    <p:extLst>
      <p:ext uri="{BB962C8B-B14F-4D97-AF65-F5344CB8AC3E}">
        <p14:creationId xmlns:p14="http://schemas.microsoft.com/office/powerpoint/2010/main" val="25662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9125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3587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080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23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394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824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Copyright © 2016 Pearson Education, Inc.</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E68747B-410E-4E11-8B3E-2AD7F44A64BD}" type="slidenum">
              <a:rPr lang="en-US" smtClean="0"/>
              <a:t>‹#›</a:t>
            </a:fld>
            <a:endParaRPr lang="en-US" dirty="0"/>
          </a:p>
        </p:txBody>
      </p:sp>
    </p:spTree>
    <p:extLst>
      <p:ext uri="{BB962C8B-B14F-4D97-AF65-F5344CB8AC3E}">
        <p14:creationId xmlns:p14="http://schemas.microsoft.com/office/powerpoint/2010/main" val="150539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Copyright © 2016 Pearson Education, Inc.</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E68747B-410E-4E11-8B3E-2AD7F44A64BD}" type="slidenum">
              <a:rPr lang="en-US" smtClean="0"/>
              <a:t>‹#›</a:t>
            </a:fld>
            <a:endParaRPr lang="en-US" dirty="0"/>
          </a:p>
        </p:txBody>
      </p:sp>
    </p:spTree>
    <p:extLst>
      <p:ext uri="{BB962C8B-B14F-4D97-AF65-F5344CB8AC3E}">
        <p14:creationId xmlns:p14="http://schemas.microsoft.com/office/powerpoint/2010/main" val="3014267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Pearson Logo"/>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30944" y="6357125"/>
            <a:ext cx="1181126" cy="360147"/>
          </a:xfrm>
          <a:prstGeom prst="rect">
            <a:avLst/>
          </a:prstGeom>
        </p:spPr>
      </p:pic>
      <p:sp>
        <p:nvSpPr>
          <p:cNvPr id="5" name="Footer Placeholder 6"/>
          <p:cNvSpPr txBox="1">
            <a:spLocks/>
          </p:cNvSpPr>
          <p:nvPr userDrawn="1"/>
        </p:nvSpPr>
        <p:spPr>
          <a:xfrm>
            <a:off x="4640944" y="6401327"/>
            <a:ext cx="6846206" cy="33679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N" sz="1200" b="0" dirty="0">
                <a:latin typeface="Verdana" panose="020B0604030504040204" pitchFamily="34" charset="0"/>
                <a:ea typeface="Verdana" panose="020B0604030504040204" pitchFamily="34" charset="0"/>
                <a:cs typeface="Verdana" panose="020B0604030504040204" pitchFamily="34" charset="0"/>
              </a:rPr>
              <a:t>Copyright © 2018 Pearson Education Ltd. All Rights Reserved.</a:t>
            </a:r>
            <a:endParaRPr lang="en-US" sz="1200" b="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4481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txBox="1">
            <a:spLocks noGrp="1"/>
          </p:cNvSpPr>
          <p:nvPr>
            <p:ph type="title"/>
          </p:nvPr>
        </p:nvSpPr>
        <p:spPr>
          <a:xfrm>
            <a:off x="428953" y="383745"/>
            <a:ext cx="8674100" cy="861731"/>
          </a:xfrm>
        </p:spPr>
        <p:txBody>
          <a:bodyPr>
            <a:normAutofit fontScale="90000"/>
          </a:bodyPr>
          <a:lstStyle/>
          <a:p>
            <a:pPr eaLnBrk="1" hangingPunct="1">
              <a:buClr>
                <a:srgbClr val="007FA3"/>
              </a:buClr>
              <a:buFont typeface="Times New Roman" panose="02020603050405020304" pitchFamily="18" charset="0"/>
              <a:buNone/>
            </a:pPr>
            <a:r>
              <a:rPr lang="en-US" altLang="en-US" sz="36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Principles of Marketing </a:t>
            </a:r>
            <a:br>
              <a:rPr lang="en-US" altLang="en-US" sz="36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br>
            <a:r>
              <a:rPr lang="en-US" altLang="en-US" sz="27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Seventeenth Edition</a:t>
            </a:r>
            <a:endParaRPr lang="en-IN" altLang="en-US" sz="27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endParaRPr>
          </a:p>
        </p:txBody>
      </p:sp>
      <p:pic>
        <p:nvPicPr>
          <p:cNvPr id="235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4032" y="1450420"/>
            <a:ext cx="3167321" cy="408327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3556" name="Text Placeholder 3"/>
          <p:cNvSpPr txBox="1">
            <a:spLocks noGrp="1"/>
          </p:cNvSpPr>
          <p:nvPr>
            <p:ph type="body" sz="quarter" idx="14"/>
          </p:nvPr>
        </p:nvSpPr>
        <p:spPr>
          <a:xfrm>
            <a:off x="4666591" y="2065283"/>
            <a:ext cx="7278962" cy="2428786"/>
          </a:xfrm>
        </p:spPr>
        <p:txBody>
          <a:bodyPr/>
          <a:lstStyle/>
          <a:p>
            <a:pPr marL="0" marR="0" indent="0" algn="ctr" defTabSz="914400" rtl="0" eaLnBrk="1" fontAlgn="auto" latinLnBrk="0" hangingPunct="1">
              <a:lnSpc>
                <a:spcPct val="90000"/>
              </a:lnSpc>
              <a:spcBef>
                <a:spcPct val="0"/>
              </a:spcBef>
              <a:spcAft>
                <a:spcPts val="0"/>
              </a:spcAft>
              <a:buClr>
                <a:srgbClr val="007FA3"/>
              </a:buClr>
              <a:buSzTx/>
              <a:buFont typeface="Arial" panose="020B0604020202020204" pitchFamily="34" charset="0"/>
              <a:buNone/>
              <a:tabLst/>
              <a:defRPr/>
            </a:pPr>
            <a:r>
              <a:rPr lang="en-IN" altLang="en-US" sz="3600" b="1" dirty="0">
                <a:latin typeface="Arial" panose="020B0604020202020204" pitchFamily="34" charset="0"/>
                <a:cs typeface="Arial" panose="020B0604020202020204" pitchFamily="34" charset="0"/>
              </a:rPr>
              <a:t>Chapter 1</a:t>
            </a:r>
          </a:p>
          <a:p>
            <a:pPr marL="0" marR="0" indent="0" algn="ctr" defTabSz="914400" rtl="0" eaLnBrk="1" fontAlgn="auto" latinLnBrk="0" hangingPunct="1">
              <a:lnSpc>
                <a:spcPct val="90000"/>
              </a:lnSpc>
              <a:spcBef>
                <a:spcPct val="0"/>
              </a:spcBef>
              <a:spcAft>
                <a:spcPts val="0"/>
              </a:spcAft>
              <a:buClr>
                <a:srgbClr val="007FA3"/>
              </a:buClr>
              <a:buSzTx/>
              <a:buFont typeface="Arial" panose="020B0604020202020204" pitchFamily="34" charset="0"/>
              <a:buNone/>
              <a:tabLst/>
              <a:defRPr/>
            </a:pPr>
            <a:endParaRPr lang="en-IN" altLang="en-US" sz="3400" b="1" dirty="0">
              <a:latin typeface="Arial" panose="020B0604020202020204" pitchFamily="34" charset="0"/>
              <a:cs typeface="Arial" panose="020B0604020202020204" pitchFamily="34" charset="0"/>
            </a:endParaRPr>
          </a:p>
          <a:p>
            <a:pPr marL="0" marR="0" indent="0" algn="ctr" defTabSz="914400" rtl="0" eaLnBrk="1" fontAlgn="auto" latinLnBrk="0" hangingPunct="1">
              <a:lnSpc>
                <a:spcPct val="100000"/>
              </a:lnSpc>
              <a:spcBef>
                <a:spcPct val="0"/>
              </a:spcBef>
              <a:spcAft>
                <a:spcPts val="0"/>
              </a:spcAft>
              <a:buClr>
                <a:srgbClr val="007FA3"/>
              </a:buClr>
              <a:buSzTx/>
              <a:buFont typeface="Arial" panose="020B0604020202020204" pitchFamily="34" charset="0"/>
              <a:buNone/>
              <a:tabLst/>
              <a:defRPr/>
            </a:pPr>
            <a:r>
              <a:rPr lang="en-IN" altLang="en-US" sz="2800" b="1" dirty="0">
                <a:latin typeface="Arial" panose="020B0604020202020204" pitchFamily="34" charset="0"/>
                <a:cs typeface="Arial" panose="020B0604020202020204" pitchFamily="34" charset="0"/>
              </a:rPr>
              <a:t> </a:t>
            </a:r>
            <a:r>
              <a:rPr lang="en-US" sz="2800" kern="1200" baseline="0" dirty="0">
                <a:solidFill>
                  <a:schemeClr val="tx1"/>
                </a:solidFill>
                <a:effectLst/>
              </a:rPr>
              <a:t>Marketing: </a:t>
            </a:r>
            <a:br>
              <a:rPr lang="en-US" sz="2800" kern="1200" baseline="0" dirty="0">
                <a:solidFill>
                  <a:schemeClr val="tx1"/>
                </a:solidFill>
                <a:effectLst/>
              </a:rPr>
            </a:br>
            <a:r>
              <a:rPr lang="en-US" sz="2800" kern="1200" baseline="0" dirty="0">
                <a:solidFill>
                  <a:schemeClr val="tx1"/>
                </a:solidFill>
                <a:effectLst/>
              </a:rPr>
              <a:t>Creating Customer Value and Engagement</a:t>
            </a:r>
            <a:endParaRPr lang="en-US" sz="2800" dirty="0">
              <a:effectLst/>
            </a:endParaRPr>
          </a:p>
          <a:p>
            <a:pPr algn="ctr" eaLnBrk="1" hangingPunct="1">
              <a:spcBef>
                <a:spcPct val="0"/>
              </a:spcBef>
              <a:buClr>
                <a:srgbClr val="007FA3"/>
              </a:buClr>
            </a:pPr>
            <a:endParaRPr lang="en-IN" altLang="en-US" sz="3400" dirty="0">
              <a:latin typeface="Arial" panose="020B0604020202020204" pitchFamily="34" charset="0"/>
              <a:cs typeface="Arial" panose="020B0604020202020204" pitchFamily="34" charset="0"/>
            </a:endParaRPr>
          </a:p>
        </p:txBody>
      </p:sp>
      <p:sp>
        <p:nvSpPr>
          <p:cNvPr id="23558" name="Text Placeholder 5"/>
          <p:cNvSpPr txBox="1">
            <a:spLocks noGrp="1"/>
          </p:cNvSpPr>
          <p:nvPr>
            <p:ph type="body" sz="quarter" idx="16"/>
          </p:nvPr>
        </p:nvSpPr>
        <p:spPr>
          <a:xfrm>
            <a:off x="5765416" y="6505575"/>
            <a:ext cx="6180137" cy="352425"/>
          </a:xfrm>
        </p:spPr>
        <p:txBody>
          <a:bodyPr/>
          <a:lstStyle/>
          <a:p>
            <a:pPr algn="r"/>
            <a:r>
              <a:rPr lang="en-IN" altLang="en-US" dirty="0">
                <a:latin typeface="Verdana" panose="020B0604030504040204" pitchFamily="34" charset="0"/>
                <a:cs typeface="Arial" panose="020B0604020202020204" pitchFamily="34" charset="0"/>
              </a:rPr>
              <a:t>Copyright © 2018 Pearson Education Ltd. All Rights Reserved.</a:t>
            </a:r>
            <a:endParaRPr lang="en-US" altLang="en-US" dirty="0">
              <a:latin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105698161"/>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648994" y="1207167"/>
            <a:ext cx="9813613" cy="489238"/>
          </a:xfrm>
        </p:spPr>
        <p:txBody>
          <a:bodyPr>
            <a:noAutofit/>
          </a:bodyPr>
          <a:lstStyle/>
          <a:p>
            <a:pPr>
              <a:spcBef>
                <a:spcPts val="0"/>
              </a:spcBef>
              <a:buClr>
                <a:srgbClr val="007FA3"/>
              </a:buClr>
              <a:defRPr/>
            </a:pPr>
            <a:r>
              <a:rPr lang="en-US" sz="2800" dirty="0">
                <a:solidFill>
                  <a:srgbClr val="007FA3"/>
                </a:solidFill>
                <a:ea typeface="Times New Roman"/>
                <a:cs typeface="Times New Roman"/>
                <a:sym typeface="Times New Roman"/>
              </a:rPr>
              <a:t>Understanding the Marketplace and Customer Needs</a:t>
            </a:r>
          </a:p>
        </p:txBody>
      </p:sp>
      <p:sp>
        <p:nvSpPr>
          <p:cNvPr id="41987" name="Content Placeholder 11"/>
          <p:cNvSpPr txBox="1">
            <a:spLocks noGrp="1"/>
          </p:cNvSpPr>
          <p:nvPr>
            <p:ph idx="1"/>
          </p:nvPr>
        </p:nvSpPr>
        <p:spPr>
          <a:xfrm>
            <a:off x="494392" y="2024116"/>
            <a:ext cx="10346751" cy="2655887"/>
          </a:xfrm>
        </p:spPr>
        <p:txBody>
          <a:bodyPr/>
          <a:lstStyle/>
          <a:p>
            <a:pPr marL="255588" indent="-47625">
              <a:spcBef>
                <a:spcPts val="1500"/>
              </a:spcBef>
              <a:buClr>
                <a:srgbClr val="007FA3"/>
              </a:buClr>
              <a:buNone/>
            </a:pPr>
            <a:r>
              <a:rPr lang="en-US" altLang="en-US" sz="2400" dirty="0">
                <a:latin typeface="Arial" panose="020B0604020202020204" pitchFamily="34" charset="0"/>
                <a:cs typeface="Arial" panose="020B0604020202020204" pitchFamily="34" charset="0"/>
              </a:rPr>
              <a:t>A </a:t>
            </a:r>
            <a:r>
              <a:rPr lang="en-US" altLang="en-US" sz="2400" b="1" dirty="0">
                <a:latin typeface="Arial" panose="020B0604020202020204" pitchFamily="34" charset="0"/>
                <a:cs typeface="Arial" panose="020B0604020202020204" pitchFamily="34" charset="0"/>
              </a:rPr>
              <a:t>market </a:t>
            </a:r>
            <a:r>
              <a:rPr lang="en-US" altLang="en-US" sz="2400" dirty="0">
                <a:latin typeface="Arial" panose="020B0604020202020204" pitchFamily="34" charset="0"/>
                <a:cs typeface="Arial" panose="020B0604020202020204" pitchFamily="34" charset="0"/>
              </a:rPr>
              <a:t>is set of actual and potential buyers. </a:t>
            </a:r>
          </a:p>
          <a:p>
            <a:pPr marL="255588" indent="-47625">
              <a:spcBef>
                <a:spcPts val="1500"/>
              </a:spcBef>
              <a:buClr>
                <a:srgbClr val="007FA3"/>
              </a:buClr>
              <a:buNone/>
            </a:pPr>
            <a:r>
              <a:rPr lang="en-US" altLang="en-US" sz="2400" dirty="0">
                <a:latin typeface="Arial" panose="020B0604020202020204" pitchFamily="34" charset="0"/>
                <a:cs typeface="Arial" panose="020B0604020202020204" pitchFamily="34" charset="0"/>
              </a:rPr>
              <a:t>Consumers market when they: </a:t>
            </a:r>
          </a:p>
          <a:p>
            <a:pPr marL="465138" lvl="1" indent="-239713">
              <a:spcBef>
                <a:spcPts val="600"/>
              </a:spcBef>
              <a:buClr>
                <a:srgbClr val="007FA3"/>
              </a:buClr>
            </a:pPr>
            <a:r>
              <a:rPr lang="en-US" altLang="en-US" dirty="0">
                <a:latin typeface="Arial" panose="020B0604020202020204" pitchFamily="34" charset="0"/>
                <a:cs typeface="Arial" panose="020B0604020202020204" pitchFamily="34" charset="0"/>
              </a:rPr>
              <a:t>search for products</a:t>
            </a:r>
          </a:p>
          <a:p>
            <a:pPr marL="465138" lvl="1" indent="-239713">
              <a:spcBef>
                <a:spcPts val="600"/>
              </a:spcBef>
              <a:buClr>
                <a:srgbClr val="007FA3"/>
              </a:buClr>
            </a:pPr>
            <a:r>
              <a:rPr lang="en-US" altLang="en-US" dirty="0">
                <a:latin typeface="Arial" panose="020B0604020202020204" pitchFamily="34" charset="0"/>
                <a:cs typeface="Arial" panose="020B0604020202020204" pitchFamily="34" charset="0"/>
              </a:rPr>
              <a:t>interact with companies to obtain information</a:t>
            </a:r>
          </a:p>
          <a:p>
            <a:pPr marL="465138" lvl="1" indent="-239713">
              <a:spcBef>
                <a:spcPts val="600"/>
              </a:spcBef>
              <a:buClr>
                <a:srgbClr val="007FA3"/>
              </a:buClr>
            </a:pPr>
            <a:r>
              <a:rPr lang="en-US" altLang="en-US" dirty="0">
                <a:latin typeface="Arial" panose="020B0604020202020204" pitchFamily="34" charset="0"/>
                <a:cs typeface="Arial" panose="020B0604020202020204" pitchFamily="34" charset="0"/>
              </a:rPr>
              <a:t>make purchases</a:t>
            </a:r>
            <a:br>
              <a:rPr lang="en-US" altLang="en-US" dirty="0">
                <a:latin typeface="Arial" panose="020B0604020202020204" pitchFamily="34" charset="0"/>
                <a:cs typeface="Arial" panose="020B0604020202020204" pitchFamily="34" charset="0"/>
              </a:rPr>
            </a:b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22147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txBox="1">
            <a:spLocks noGrp="1"/>
          </p:cNvSpPr>
          <p:nvPr>
            <p:ph type="title"/>
          </p:nvPr>
        </p:nvSpPr>
        <p:spPr>
          <a:xfrm>
            <a:off x="2025651" y="493714"/>
            <a:ext cx="8494713" cy="1063625"/>
          </a:xfrm>
        </p:spPr>
        <p:txBody>
          <a:bodyPr>
            <a:normAutofit fontScale="90000"/>
          </a:bodyPr>
          <a:lstStyle/>
          <a:p>
            <a:pPr eaLnBrk="1" hangingPunct="1">
              <a:buClr>
                <a:srgbClr val="007FA3"/>
              </a:buClr>
              <a:buFont typeface="Times New Roman" panose="02020603050405020304" pitchFamily="18" charset="0"/>
              <a:buNone/>
            </a:pPr>
            <a:r>
              <a:rPr lang="en-US" altLang="en-US" sz="36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Understanding the Marketplace and Customer Needs</a:t>
            </a:r>
          </a:p>
        </p:txBody>
      </p:sp>
      <p:pic>
        <p:nvPicPr>
          <p:cNvPr id="44035" name="Picture 3" descr="Chart explains the Modern Marketing Syste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1" y="1803400"/>
            <a:ext cx="7827963"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431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99410" y="904458"/>
            <a:ext cx="8186737" cy="609600"/>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Learning Objective 3</a:t>
            </a:r>
          </a:p>
        </p:txBody>
      </p:sp>
      <p:sp>
        <p:nvSpPr>
          <p:cNvPr id="46083" name="Content Placeholder 3"/>
          <p:cNvSpPr txBox="1">
            <a:spLocks noGrp="1" noChangeArrowheads="1"/>
          </p:cNvSpPr>
          <p:nvPr>
            <p:ph idx="1"/>
          </p:nvPr>
        </p:nvSpPr>
        <p:spPr>
          <a:xfrm>
            <a:off x="899410" y="1684288"/>
            <a:ext cx="10388183" cy="1148854"/>
          </a:xfrm>
        </p:spPr>
        <p:txBody>
          <a:bodyPr>
            <a:normAutofit fontScale="25000" lnSpcReduction="20000"/>
          </a:bodyPr>
          <a:lstStyle/>
          <a:p>
            <a:pPr marL="0" indent="0">
              <a:lnSpc>
                <a:spcPct val="120000"/>
              </a:lnSpc>
              <a:spcBef>
                <a:spcPts val="1500"/>
              </a:spcBef>
              <a:buClr>
                <a:srgbClr val="007FA3"/>
              </a:buClr>
              <a:buNone/>
            </a:pPr>
            <a:r>
              <a:rPr lang="en-US" altLang="en-US" sz="8000" dirty="0">
                <a:latin typeface="Arial" panose="020B0604020202020204" pitchFamily="34" charset="0"/>
                <a:cs typeface="Arial" panose="020B0604020202020204" pitchFamily="34" charset="0"/>
              </a:rPr>
              <a:t>Identify the key elements of a customer-driven marketing strategy and discuss the marketing management orientations that guide marketing strategy.</a:t>
            </a:r>
          </a:p>
          <a:p>
            <a:pPr marL="0" indent="0">
              <a:spcBef>
                <a:spcPts val="1500"/>
              </a:spcBef>
              <a:buClr>
                <a:srgbClr val="007FA3"/>
              </a:buClr>
              <a:buNone/>
            </a:pPr>
            <a:endParaRPr lang="en-US" altLang="en-US" sz="2400" b="1" dirty="0">
              <a:latin typeface="Calibri" panose="020F0502020204030204" pitchFamily="34" charset="0"/>
              <a:cs typeface="Arial" panose="020B0604020202020204" pitchFamily="34" charset="0"/>
            </a:endParaRPr>
          </a:p>
          <a:p>
            <a:pPr marL="0" indent="0">
              <a:spcBef>
                <a:spcPts val="1500"/>
              </a:spcBef>
              <a:buClr>
                <a:srgbClr val="007FA3"/>
              </a:buClr>
              <a:buNone/>
            </a:pPr>
            <a:r>
              <a:rPr lang="en-US" altLang="en-US" sz="2400" b="1" dirty="0">
                <a:latin typeface="Calibri" panose="020F0502020204030204" pitchFamily="34" charset="0"/>
                <a:cs typeface="Arial" panose="020B0604020202020204" pitchFamily="34" charset="0"/>
              </a:rPr>
              <a:t>	</a:t>
            </a:r>
            <a:endParaRPr lang="en-US" altLang="en-US" sz="2400" b="1" dirty="0">
              <a:solidFill>
                <a:srgbClr val="0070C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4452137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p:cNvSpPr>
            <a:spLocks noGrp="1" noChangeArrowheads="1"/>
          </p:cNvSpPr>
          <p:nvPr>
            <p:ph type="title"/>
          </p:nvPr>
        </p:nvSpPr>
        <p:spPr>
          <a:xfrm>
            <a:off x="835625" y="1004342"/>
            <a:ext cx="10283252" cy="711565"/>
          </a:xfrm>
        </p:spPr>
        <p:txBody>
          <a:bodyPr>
            <a:noAutofit/>
          </a:bodyPr>
          <a:lstStyle/>
          <a:p>
            <a:pPr>
              <a:spcBef>
                <a:spcPts val="0"/>
              </a:spcBef>
              <a:buClr>
                <a:srgbClr val="007FA3"/>
              </a:buClr>
              <a:defRPr/>
            </a:pPr>
            <a:r>
              <a:rPr lang="en-US" sz="3000" b="1" dirty="0">
                <a:solidFill>
                  <a:srgbClr val="007FA3"/>
                </a:solidFill>
                <a:ea typeface="Times New Roman"/>
                <a:cs typeface="Times New Roman"/>
                <a:sym typeface="Times New Roman"/>
              </a:rPr>
              <a:t>Designing a Customer Value-Driven Marketing Strategy</a:t>
            </a:r>
          </a:p>
        </p:txBody>
      </p:sp>
      <p:sp>
        <p:nvSpPr>
          <p:cNvPr id="48131" name="Content Placeholder 3"/>
          <p:cNvSpPr txBox="1">
            <a:spLocks noGrp="1" noChangeArrowheads="1"/>
          </p:cNvSpPr>
          <p:nvPr>
            <p:ph idx="1"/>
          </p:nvPr>
        </p:nvSpPr>
        <p:spPr>
          <a:xfrm>
            <a:off x="816964" y="1858964"/>
            <a:ext cx="10448144" cy="2573337"/>
          </a:xfrm>
        </p:spPr>
        <p:txBody>
          <a:bodyPr/>
          <a:lstStyle/>
          <a:p>
            <a:pPr marL="60325" indent="0">
              <a:spcBef>
                <a:spcPts val="1500"/>
              </a:spcBef>
              <a:buClr>
                <a:srgbClr val="007FA3"/>
              </a:buClr>
              <a:buNone/>
            </a:pPr>
            <a:r>
              <a:rPr lang="en-US" altLang="en-US" sz="2400" b="1" dirty="0">
                <a:latin typeface="Arial" panose="020B0604020202020204" pitchFamily="34" charset="0"/>
                <a:cs typeface="Arial" panose="020B0604020202020204" pitchFamily="34" charset="0"/>
              </a:rPr>
              <a:t>Marketing management </a:t>
            </a:r>
            <a:r>
              <a:rPr lang="en-US" altLang="en-US" sz="2400" dirty="0">
                <a:latin typeface="Arial" panose="020B0604020202020204" pitchFamily="34" charset="0"/>
                <a:cs typeface="Arial" panose="020B0604020202020204" pitchFamily="34" charset="0"/>
              </a:rPr>
              <a:t>is the art and science of choosing target markets  and building profitable relationships with them.</a:t>
            </a:r>
          </a:p>
          <a:p>
            <a:pPr marL="284163" lvl="1" indent="-223838">
              <a:spcBef>
                <a:spcPts val="600"/>
              </a:spcBef>
              <a:buClr>
                <a:srgbClr val="007FA3"/>
              </a:buClr>
            </a:pPr>
            <a:r>
              <a:rPr lang="en-US" altLang="en-US" dirty="0">
                <a:latin typeface="Arial" panose="020B0604020202020204" pitchFamily="34" charset="0"/>
                <a:cs typeface="Arial" panose="020B0604020202020204" pitchFamily="34" charset="0"/>
              </a:rPr>
              <a:t>What customers will we serve (target market)? </a:t>
            </a:r>
          </a:p>
          <a:p>
            <a:pPr marL="284163" lvl="1" indent="-223838">
              <a:spcBef>
                <a:spcPts val="600"/>
              </a:spcBef>
              <a:buClr>
                <a:srgbClr val="007FA3"/>
              </a:buClr>
            </a:pPr>
            <a:r>
              <a:rPr lang="en-US" altLang="en-US" dirty="0">
                <a:latin typeface="Arial" panose="020B0604020202020204" pitchFamily="34" charset="0"/>
                <a:cs typeface="Arial" panose="020B0604020202020204" pitchFamily="34" charset="0"/>
              </a:rPr>
              <a:t>How can we best serve these customers (value proposition)?</a:t>
            </a:r>
          </a:p>
          <a:p>
            <a:pPr lvl="1" indent="-184150">
              <a:spcBef>
                <a:spcPts val="600"/>
              </a:spcBef>
              <a:buClr>
                <a:srgbClr val="007FA3"/>
              </a:buClr>
              <a:buNone/>
            </a:pPr>
            <a:endParaRPr lang="en-US" altLang="en-US" sz="1600" dirty="0">
              <a:latin typeface="Arial" panose="020B0604020202020204" pitchFamily="34" charset="0"/>
              <a:cs typeface="Arial" panose="020B0604020202020204" pitchFamily="34" charset="0"/>
            </a:endParaRPr>
          </a:p>
          <a:p>
            <a:pPr lvl="1" indent="-184150">
              <a:spcBef>
                <a:spcPts val="600"/>
              </a:spcBef>
              <a:buClr>
                <a:srgbClr val="007FA3"/>
              </a:buClr>
            </a:pPr>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053153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84420" y="1094281"/>
            <a:ext cx="10268262" cy="616725"/>
          </a:xfrm>
        </p:spPr>
        <p:txBody>
          <a:bodyPr>
            <a:noAutofit/>
          </a:bodyPr>
          <a:lstStyle/>
          <a:p>
            <a:pPr>
              <a:spcBef>
                <a:spcPts val="0"/>
              </a:spcBef>
              <a:buClr>
                <a:srgbClr val="007FA3"/>
              </a:buClr>
              <a:defRPr/>
            </a:pPr>
            <a:r>
              <a:rPr lang="en-US" dirty="0">
                <a:solidFill>
                  <a:srgbClr val="007FA3"/>
                </a:solidFill>
                <a:ea typeface="Times New Roman"/>
                <a:cs typeface="Times New Roman"/>
                <a:sym typeface="Times New Roman"/>
              </a:rPr>
              <a:t>Designing a Customer Value-Driven Marketing Strategy</a:t>
            </a:r>
          </a:p>
        </p:txBody>
      </p:sp>
      <p:sp>
        <p:nvSpPr>
          <p:cNvPr id="50179" name="Content Placeholder 11"/>
          <p:cNvSpPr txBox="1">
            <a:spLocks noGrp="1"/>
          </p:cNvSpPr>
          <p:nvPr>
            <p:ph idx="1"/>
          </p:nvPr>
        </p:nvSpPr>
        <p:spPr>
          <a:xfrm>
            <a:off x="884420" y="1920876"/>
            <a:ext cx="6220918" cy="2096488"/>
          </a:xfrm>
        </p:spPr>
        <p:txBody>
          <a:bodyPr/>
          <a:lstStyle/>
          <a:p>
            <a:pPr marL="0" indent="0">
              <a:spcBef>
                <a:spcPts val="1500"/>
              </a:spcBef>
              <a:buClr>
                <a:srgbClr val="007FA3"/>
              </a:buClr>
              <a:buNone/>
            </a:pPr>
            <a:r>
              <a:rPr lang="en-US" altLang="en-US" sz="2400" dirty="0">
                <a:latin typeface="Arial" panose="020B0604020202020204" pitchFamily="34" charset="0"/>
                <a:ea typeface="ヒラギノ角ゴ Pro W3"/>
                <a:cs typeface="ヒラギノ角ゴ Pro W3"/>
              </a:rPr>
              <a:t>A brand’s </a:t>
            </a:r>
            <a:r>
              <a:rPr lang="en-US" altLang="en-US" sz="2400" b="1" dirty="0">
                <a:latin typeface="Arial" panose="020B0604020202020204" pitchFamily="34" charset="0"/>
                <a:ea typeface="ヒラギノ角ゴ Pro W3"/>
                <a:cs typeface="ヒラギノ角ゴ Pro W3"/>
              </a:rPr>
              <a:t>value proposition </a:t>
            </a:r>
            <a:r>
              <a:rPr lang="en-US" altLang="en-US" sz="2400" dirty="0">
                <a:latin typeface="Arial" panose="020B0604020202020204" pitchFamily="34" charset="0"/>
                <a:ea typeface="ヒラギノ角ゴ Pro W3"/>
                <a:cs typeface="ヒラギノ角ゴ Pro W3"/>
              </a:rPr>
              <a:t>is the set of benefits or values it promises to deliver to customers to satisfy their needs.</a:t>
            </a:r>
          </a:p>
          <a:p>
            <a:pPr marL="0" indent="0">
              <a:lnSpc>
                <a:spcPct val="80000"/>
              </a:lnSpc>
              <a:spcBef>
                <a:spcPts val="1500"/>
              </a:spcBef>
              <a:buClr>
                <a:srgbClr val="007FA3"/>
              </a:buClr>
              <a:buNone/>
            </a:pPr>
            <a:endParaRPr lang="en-US" altLang="en-US" sz="1800" dirty="0">
              <a:latin typeface="Arial" panose="020B0604020202020204" pitchFamily="34" charset="0"/>
              <a:cs typeface="Arial" panose="020B0604020202020204" pitchFamily="34" charset="0"/>
            </a:endParaRPr>
          </a:p>
        </p:txBody>
      </p:sp>
      <p:pic>
        <p:nvPicPr>
          <p:cNvPr id="5122" name="Picture 2" descr="Photo shows a man dressed in formal wear lying on a bed and happily talking over a phone."/>
          <p:cNvPicPr>
            <a:picLocks noChangeAspect="1" noChangeArrowheads="1"/>
          </p:cNvPicPr>
          <p:nvPr/>
        </p:nvPicPr>
        <p:blipFill>
          <a:blip r:embed="rId3" cstate="print">
            <a:extLst/>
          </a:blip>
          <a:srcRect/>
          <a:stretch>
            <a:fillRect/>
          </a:stretch>
        </p:blipFill>
        <p:spPr bwMode="auto">
          <a:xfrm>
            <a:off x="7393322" y="1920876"/>
            <a:ext cx="3898250" cy="3275285"/>
          </a:xfrm>
          <a:prstGeom prst="rect">
            <a:avLst/>
          </a:prstGeom>
          <a:noFill/>
          <a:ln>
            <a:noFill/>
          </a:ln>
          <a:effectLst>
            <a:softEdge rad="12700"/>
          </a:effectLst>
          <a:extLst/>
        </p:spPr>
      </p:pic>
    </p:spTree>
    <p:extLst>
      <p:ext uri="{BB962C8B-B14F-4D97-AF65-F5344CB8AC3E}">
        <p14:creationId xmlns:p14="http://schemas.microsoft.com/office/powerpoint/2010/main" val="64399681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704" y="929131"/>
            <a:ext cx="9623528" cy="719787"/>
          </a:xfrm>
        </p:spPr>
        <p:txBody>
          <a:bodyPr>
            <a:normAutofit/>
          </a:bodyPr>
          <a:lstStyle/>
          <a:p>
            <a:pPr>
              <a:defRPr/>
            </a:pPr>
            <a:r>
              <a:rPr lang="en-US" sz="2800" b="1" dirty="0">
                <a:solidFill>
                  <a:srgbClr val="007FA3"/>
                </a:solidFill>
                <a:latin typeface="+mn-lt"/>
              </a:rPr>
              <a:t>Designing a Customer Value-Driven Marketing Strategy</a:t>
            </a:r>
          </a:p>
        </p:txBody>
      </p:sp>
      <p:graphicFrame>
        <p:nvGraphicFramePr>
          <p:cNvPr id="7" name="Content Placeholder 6" descr="Production, Product, Selling,Marketing and Societal Marketing Concepts" title="Marketing Management Orientations"/>
          <p:cNvGraphicFramePr>
            <a:graphicFrameLocks noGrp="1"/>
          </p:cNvGraphicFramePr>
          <p:nvPr>
            <p:ph idx="1"/>
            <p:extLst>
              <p:ext uri="{D42A27DB-BD31-4B8C-83A1-F6EECF244321}">
                <p14:modId xmlns:p14="http://schemas.microsoft.com/office/powerpoint/2010/main" val="2327693384"/>
              </p:ext>
            </p:extLst>
          </p:nvPr>
        </p:nvGraphicFramePr>
        <p:xfrm>
          <a:off x="854597" y="1648918"/>
          <a:ext cx="9743449" cy="3886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338120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625959" y="801689"/>
            <a:ext cx="8434387" cy="1095375"/>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Designing a Customer Value-Driven Marketing Strategy</a:t>
            </a:r>
          </a:p>
        </p:txBody>
      </p:sp>
      <p:pic>
        <p:nvPicPr>
          <p:cNvPr id="54275" name="Picture 2" descr="Chart contrasts Selling and Marketing concepts."/>
          <p:cNvPicPr>
            <a:picLocks noChangeAspect="1" noChangeArrowheads="1"/>
          </p:cNvPicPr>
          <p:nvPr/>
        </p:nvPicPr>
        <p:blipFill>
          <a:blip r:embed="rId3" cstate="print">
            <a:extLst>
              <a:ext uri="{28A0092B-C50C-407E-A947-70E740481C1C}">
                <a14:useLocalDpi xmlns:a14="http://schemas.microsoft.com/office/drawing/2010/main" val="0"/>
              </a:ext>
            </a:extLst>
          </a:blip>
          <a:srcRect b="17021"/>
          <a:stretch>
            <a:fillRect/>
          </a:stretch>
        </p:blipFill>
        <p:spPr bwMode="auto">
          <a:xfrm>
            <a:off x="1719264" y="2275254"/>
            <a:ext cx="8434387" cy="3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6469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606098" y="849677"/>
            <a:ext cx="8739187" cy="1096962"/>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Designing a Customer Value-Driven Marketing Strategy</a:t>
            </a:r>
          </a:p>
        </p:txBody>
      </p:sp>
      <p:sp>
        <p:nvSpPr>
          <p:cNvPr id="56323" name="Content Placeholder 3"/>
          <p:cNvSpPr txBox="1">
            <a:spLocks noGrp="1" noChangeArrowheads="1"/>
          </p:cNvSpPr>
          <p:nvPr>
            <p:ph type="body" sz="half" idx="1"/>
          </p:nvPr>
        </p:nvSpPr>
        <p:spPr>
          <a:xfrm>
            <a:off x="6844390" y="2411413"/>
            <a:ext cx="3763962" cy="3384550"/>
          </a:xfrm>
        </p:spPr>
        <p:txBody>
          <a:bodyPr/>
          <a:lstStyle/>
          <a:p>
            <a:pPr marL="0" indent="0">
              <a:spcBef>
                <a:spcPts val="1500"/>
              </a:spcBef>
              <a:buClr>
                <a:srgbClr val="007FA3"/>
              </a:buClr>
              <a:buNone/>
            </a:pPr>
            <a:r>
              <a:rPr lang="en-US" altLang="en-US" sz="2400" b="1" dirty="0">
                <a:latin typeface="Arial" panose="020B0604020202020204" pitchFamily="34" charset="0"/>
                <a:ea typeface="ヒラギノ角ゴ Pro W3"/>
                <a:cs typeface="ヒラギノ角ゴ Pro W3"/>
              </a:rPr>
              <a:t>Societal marketing: </a:t>
            </a:r>
          </a:p>
          <a:p>
            <a:pPr marL="0" indent="0">
              <a:spcBef>
                <a:spcPts val="1500"/>
              </a:spcBef>
              <a:buClr>
                <a:srgbClr val="007FA3"/>
              </a:buClr>
              <a:buNone/>
            </a:pPr>
            <a:r>
              <a:rPr lang="en-US" altLang="en-US" sz="2400" dirty="0">
                <a:latin typeface="Arial" panose="020B0604020202020204" pitchFamily="34" charset="0"/>
                <a:ea typeface="ヒラギノ角ゴ Pro W3"/>
                <a:cs typeface="ヒラギノ角ゴ Pro W3"/>
              </a:rPr>
              <a:t>The company’s marketing decisions should consider consumers’ wants, the company’s requirements,  consumers’ long-run interests, and society’s long-run interests.</a:t>
            </a:r>
          </a:p>
        </p:txBody>
      </p:sp>
      <p:pic>
        <p:nvPicPr>
          <p:cNvPr id="56324" name="Picture 3" descr="Chart explains the three considerations underlying the Societal Marketing Conce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6725" y="2411413"/>
            <a:ext cx="4941888"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598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884420" y="1154242"/>
            <a:ext cx="10613035" cy="561872"/>
          </a:xfrm>
        </p:spPr>
        <p:txBody>
          <a:bodyPr>
            <a:noAutofit/>
          </a:bodyPr>
          <a:lstStyle/>
          <a:p>
            <a:pPr>
              <a:spcBef>
                <a:spcPts val="0"/>
              </a:spcBef>
              <a:buClr>
                <a:srgbClr val="007FA3"/>
              </a:buClr>
              <a:defRPr/>
            </a:pPr>
            <a:r>
              <a:rPr lang="en-US" sz="3000" b="1" dirty="0">
                <a:solidFill>
                  <a:srgbClr val="007FA3"/>
                </a:solidFill>
                <a:ea typeface="Times New Roman"/>
                <a:cs typeface="Times New Roman"/>
                <a:sym typeface="Times New Roman"/>
              </a:rPr>
              <a:t>Designing a Customer Value-Driven Marketing Strategy</a:t>
            </a:r>
          </a:p>
        </p:txBody>
      </p:sp>
      <p:sp>
        <p:nvSpPr>
          <p:cNvPr id="58371" name="Content Placeholder 3"/>
          <p:cNvSpPr txBox="1">
            <a:spLocks noGrp="1" noChangeArrowheads="1"/>
          </p:cNvSpPr>
          <p:nvPr>
            <p:ph idx="1"/>
          </p:nvPr>
        </p:nvSpPr>
        <p:spPr>
          <a:xfrm>
            <a:off x="635026" y="1939587"/>
            <a:ext cx="10382744" cy="3243262"/>
          </a:xfrm>
        </p:spPr>
        <p:txBody>
          <a:bodyPr/>
          <a:lstStyle/>
          <a:p>
            <a:pPr marL="255588" indent="-153988">
              <a:spcBef>
                <a:spcPts val="1500"/>
              </a:spcBef>
              <a:buClr>
                <a:srgbClr val="007FA3"/>
              </a:buClr>
              <a:buNone/>
            </a:pPr>
            <a:r>
              <a:rPr lang="en-US" altLang="en-US" sz="2200" dirty="0">
                <a:latin typeface="Arial" panose="020B0604020202020204" pitchFamily="34" charset="0"/>
                <a:cs typeface="Arial" panose="020B0604020202020204" pitchFamily="34" charset="0"/>
              </a:rPr>
              <a:t>  The </a:t>
            </a:r>
            <a:r>
              <a:rPr lang="en-US" altLang="en-US" sz="2200" b="1" dirty="0">
                <a:latin typeface="Arial" panose="020B0604020202020204" pitchFamily="34" charset="0"/>
                <a:cs typeface="Arial" panose="020B0604020202020204" pitchFamily="34" charset="0"/>
              </a:rPr>
              <a:t>marketing mix </a:t>
            </a:r>
            <a:r>
              <a:rPr lang="en-US" altLang="en-US" sz="2200" dirty="0">
                <a:latin typeface="Arial" panose="020B0604020202020204" pitchFamily="34" charset="0"/>
                <a:cs typeface="Arial" panose="020B0604020202020204" pitchFamily="34" charset="0"/>
              </a:rPr>
              <a:t>is comprised of a set of tools known a </a:t>
            </a:r>
            <a:br>
              <a:rPr lang="en-US" altLang="en-US" sz="2200" dirty="0">
                <a:latin typeface="Arial" panose="020B0604020202020204" pitchFamily="34" charset="0"/>
                <a:cs typeface="Arial" panose="020B0604020202020204" pitchFamily="34" charset="0"/>
              </a:rPr>
            </a:br>
            <a:r>
              <a:rPr lang="en-US" altLang="en-US" sz="2200" dirty="0">
                <a:latin typeface="Arial" panose="020B0604020202020204" pitchFamily="34" charset="0"/>
                <a:cs typeface="Arial" panose="020B0604020202020204" pitchFamily="34" charset="0"/>
              </a:rPr>
              <a:t>the four Ps:</a:t>
            </a:r>
          </a:p>
          <a:p>
            <a:pPr marL="569913" lvl="1" indent="-285750">
              <a:spcBef>
                <a:spcPts val="600"/>
              </a:spcBef>
              <a:buClr>
                <a:srgbClr val="007FA3"/>
              </a:buClr>
            </a:pPr>
            <a:r>
              <a:rPr lang="en-US" altLang="en-US" sz="2200" dirty="0">
                <a:latin typeface="Arial" panose="020B0604020202020204" pitchFamily="34" charset="0"/>
                <a:cs typeface="Arial" panose="020B0604020202020204" pitchFamily="34" charset="0"/>
              </a:rPr>
              <a:t>product </a:t>
            </a:r>
          </a:p>
          <a:p>
            <a:pPr marL="569913" lvl="1" indent="-285750">
              <a:spcBef>
                <a:spcPts val="600"/>
              </a:spcBef>
              <a:buClr>
                <a:srgbClr val="007FA3"/>
              </a:buClr>
            </a:pPr>
            <a:r>
              <a:rPr lang="en-US" altLang="en-US" sz="2200" dirty="0">
                <a:latin typeface="Arial" panose="020B0604020202020204" pitchFamily="34" charset="0"/>
                <a:cs typeface="Arial" panose="020B0604020202020204" pitchFamily="34" charset="0"/>
              </a:rPr>
              <a:t>price</a:t>
            </a:r>
          </a:p>
          <a:p>
            <a:pPr marL="569913" lvl="1" indent="-285750">
              <a:spcBef>
                <a:spcPts val="600"/>
              </a:spcBef>
              <a:buClr>
                <a:srgbClr val="007FA3"/>
              </a:buClr>
            </a:pPr>
            <a:r>
              <a:rPr lang="en-US" altLang="en-US" sz="2200" dirty="0">
                <a:latin typeface="Arial" panose="020B0604020202020204" pitchFamily="34" charset="0"/>
                <a:cs typeface="Arial" panose="020B0604020202020204" pitchFamily="34" charset="0"/>
              </a:rPr>
              <a:t>promotion</a:t>
            </a:r>
          </a:p>
          <a:p>
            <a:pPr marL="569913" lvl="1" indent="-285750">
              <a:spcBef>
                <a:spcPts val="600"/>
              </a:spcBef>
              <a:buClr>
                <a:srgbClr val="007FA3"/>
              </a:buClr>
            </a:pPr>
            <a:r>
              <a:rPr lang="en-US" altLang="en-US" sz="2200" dirty="0">
                <a:latin typeface="Arial" panose="020B0604020202020204" pitchFamily="34" charset="0"/>
                <a:cs typeface="Arial" panose="020B0604020202020204" pitchFamily="34" charset="0"/>
              </a:rPr>
              <a:t>place</a:t>
            </a:r>
          </a:p>
          <a:p>
            <a:pPr marL="255588" indent="-153988">
              <a:spcBef>
                <a:spcPts val="1500"/>
              </a:spcBef>
              <a:buClr>
                <a:srgbClr val="007FA3"/>
              </a:buClr>
              <a:buNone/>
            </a:pPr>
            <a:r>
              <a:rPr lang="en-US" altLang="en-US" sz="2200" b="1" dirty="0">
                <a:latin typeface="Arial" panose="020B0604020202020204" pitchFamily="34" charset="0"/>
                <a:cs typeface="Arial" panose="020B0604020202020204" pitchFamily="34" charset="0"/>
              </a:rPr>
              <a:t>  Integrated marketing </a:t>
            </a:r>
            <a:r>
              <a:rPr lang="en-US" altLang="en-US" sz="2200" dirty="0">
                <a:latin typeface="Arial" panose="020B0604020202020204" pitchFamily="34" charset="0"/>
                <a:cs typeface="Arial" panose="020B0604020202020204" pitchFamily="34" charset="0"/>
              </a:rPr>
              <a:t>program—a comprehensive plan that communicates and delivers intended value</a:t>
            </a:r>
            <a:endParaRPr lang="en-US" alt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240946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39450" y="1139251"/>
            <a:ext cx="8186737" cy="629015"/>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Learning Objective 4</a:t>
            </a:r>
          </a:p>
        </p:txBody>
      </p:sp>
      <p:sp>
        <p:nvSpPr>
          <p:cNvPr id="60419" name="Content Placeholder 3"/>
          <p:cNvSpPr txBox="1">
            <a:spLocks noGrp="1" noChangeArrowheads="1"/>
          </p:cNvSpPr>
          <p:nvPr>
            <p:ph idx="1"/>
          </p:nvPr>
        </p:nvSpPr>
        <p:spPr>
          <a:xfrm>
            <a:off x="839450" y="2062163"/>
            <a:ext cx="10313232" cy="1751012"/>
          </a:xfrm>
        </p:spPr>
        <p:txBody>
          <a:bodyPr>
            <a:normAutofit fontScale="85000" lnSpcReduction="10000"/>
          </a:bodyPr>
          <a:lstStyle/>
          <a:p>
            <a:pPr marL="0" indent="0">
              <a:lnSpc>
                <a:spcPct val="110000"/>
              </a:lnSpc>
              <a:spcBef>
                <a:spcPts val="1500"/>
              </a:spcBef>
              <a:buClr>
                <a:srgbClr val="007FA3"/>
              </a:buClr>
              <a:buNone/>
            </a:pPr>
            <a:r>
              <a:rPr lang="en-US" altLang="en-US" dirty="0">
                <a:latin typeface="Arial" panose="020B0604020202020204" pitchFamily="34" charset="0"/>
                <a:cs typeface="Arial" panose="020B0604020202020204" pitchFamily="34" charset="0"/>
              </a:rPr>
              <a:t>Discuss customer relationship management and identify strategies for creating value </a:t>
            </a:r>
            <a:r>
              <a:rPr lang="en-US" altLang="en-US" i="1" dirty="0">
                <a:latin typeface="Arial" panose="020B0604020202020204" pitchFamily="34" charset="0"/>
                <a:cs typeface="Arial" panose="020B0604020202020204" pitchFamily="34" charset="0"/>
              </a:rPr>
              <a:t>for</a:t>
            </a:r>
            <a:r>
              <a:rPr lang="en-US" altLang="en-US" dirty="0">
                <a:latin typeface="Arial" panose="020B0604020202020204" pitchFamily="34" charset="0"/>
                <a:cs typeface="Arial" panose="020B0604020202020204" pitchFamily="34" charset="0"/>
              </a:rPr>
              <a:t> customers and capturing value </a:t>
            </a:r>
            <a:r>
              <a:rPr lang="en-US" altLang="en-US" i="1" dirty="0">
                <a:latin typeface="Arial" panose="020B0604020202020204" pitchFamily="34" charset="0"/>
                <a:cs typeface="Arial" panose="020B0604020202020204" pitchFamily="34" charset="0"/>
              </a:rPr>
              <a:t>from</a:t>
            </a:r>
            <a:r>
              <a:rPr lang="en-US" altLang="en-US" dirty="0">
                <a:latin typeface="Arial" panose="020B0604020202020204" pitchFamily="34" charset="0"/>
                <a:cs typeface="Arial" panose="020B0604020202020204" pitchFamily="34" charset="0"/>
              </a:rPr>
              <a:t> customers in return.</a:t>
            </a:r>
          </a:p>
          <a:p>
            <a:pPr marL="0" indent="0">
              <a:spcBef>
                <a:spcPts val="1500"/>
              </a:spcBef>
              <a:buClr>
                <a:srgbClr val="007FA3"/>
              </a:buClr>
              <a:buNone/>
            </a:pPr>
            <a:endParaRPr lang="en-US" altLang="en-US" sz="2400" b="1" dirty="0">
              <a:latin typeface="Calibri" panose="020F0502020204030204" pitchFamily="34" charset="0"/>
              <a:cs typeface="Arial" panose="020B0604020202020204" pitchFamily="34" charset="0"/>
            </a:endParaRPr>
          </a:p>
          <a:p>
            <a:pPr marL="0" indent="0">
              <a:spcBef>
                <a:spcPts val="1500"/>
              </a:spcBef>
              <a:buClr>
                <a:srgbClr val="007FA3"/>
              </a:buClr>
              <a:buNone/>
            </a:pPr>
            <a:r>
              <a:rPr lang="en-US" altLang="en-US" sz="2400" b="1" dirty="0">
                <a:latin typeface="Calibri" panose="020F0502020204030204" pitchFamily="34" charset="0"/>
                <a:cs typeface="Arial" panose="020B0604020202020204" pitchFamily="34" charset="0"/>
              </a:rPr>
              <a:t>	</a:t>
            </a:r>
            <a:endParaRPr lang="en-US" altLang="en-US" sz="2400" b="1" dirty="0">
              <a:solidFill>
                <a:srgbClr val="0070C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552021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2"/>
          <p:cNvSpPr>
            <a:spLocks noGrp="1" noChangeArrowheads="1"/>
          </p:cNvSpPr>
          <p:nvPr>
            <p:ph type="title"/>
          </p:nvPr>
        </p:nvSpPr>
        <p:spPr>
          <a:xfrm>
            <a:off x="689548" y="895351"/>
            <a:ext cx="8186738" cy="543706"/>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Learning Objectives</a:t>
            </a:r>
          </a:p>
        </p:txBody>
      </p:sp>
      <p:sp>
        <p:nvSpPr>
          <p:cNvPr id="25603" name="Content Placeholder2"/>
          <p:cNvSpPr txBox="1">
            <a:spLocks noGrp="1" noChangeArrowheads="1"/>
          </p:cNvSpPr>
          <p:nvPr>
            <p:ph idx="1"/>
          </p:nvPr>
        </p:nvSpPr>
        <p:spPr>
          <a:xfrm>
            <a:off x="689548" y="1607955"/>
            <a:ext cx="10658006" cy="3976688"/>
          </a:xfrm>
        </p:spPr>
        <p:txBody>
          <a:bodyPr/>
          <a:lstStyle/>
          <a:p>
            <a:pPr marL="0" indent="0">
              <a:spcBef>
                <a:spcPts val="1500"/>
              </a:spcBef>
              <a:buClr>
                <a:srgbClr val="007FA3"/>
              </a:buClr>
              <a:buNone/>
            </a:pPr>
            <a:r>
              <a:rPr lang="en-US" altLang="en-US" sz="1600" b="1" dirty="0">
                <a:solidFill>
                  <a:srgbClr val="007FA3"/>
                </a:solidFill>
                <a:latin typeface="Arial" panose="020B0604020202020204" pitchFamily="34" charset="0"/>
                <a:cs typeface="Arial" panose="020B0604020202020204" pitchFamily="34" charset="0"/>
              </a:rPr>
              <a:t>1-1</a:t>
            </a:r>
            <a:r>
              <a:rPr lang="en-US" altLang="en-US" sz="1600" b="1" dirty="0">
                <a:solidFill>
                  <a:srgbClr val="4472C4"/>
                </a:solidFill>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Define marketing and outline the steps in the marketing process.</a:t>
            </a:r>
          </a:p>
          <a:p>
            <a:pPr marL="465138" indent="-465138">
              <a:spcBef>
                <a:spcPts val="1500"/>
              </a:spcBef>
              <a:buClr>
                <a:srgbClr val="007FA3"/>
              </a:buClr>
              <a:buNone/>
            </a:pPr>
            <a:r>
              <a:rPr lang="en-US" altLang="en-US" sz="1600" b="1" dirty="0">
                <a:solidFill>
                  <a:srgbClr val="007FA3"/>
                </a:solidFill>
                <a:latin typeface="Arial" panose="020B0604020202020204" pitchFamily="34" charset="0"/>
                <a:cs typeface="Arial" panose="020B0604020202020204" pitchFamily="34" charset="0"/>
              </a:rPr>
              <a:t>1-2</a:t>
            </a:r>
            <a:r>
              <a:rPr lang="en-US" altLang="en-US" sz="1600" b="1" dirty="0">
                <a:solidFill>
                  <a:srgbClr val="4472C4"/>
                </a:solidFill>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Explain the importance of understanding the marketplace and customers and identify the five core marketplace concepts.</a:t>
            </a:r>
          </a:p>
          <a:p>
            <a:pPr marL="465138" indent="-465138">
              <a:spcBef>
                <a:spcPts val="1500"/>
              </a:spcBef>
              <a:buClr>
                <a:srgbClr val="007FA3"/>
              </a:buClr>
              <a:buNone/>
            </a:pPr>
            <a:r>
              <a:rPr lang="en-US" altLang="en-US" sz="1600" b="1" dirty="0">
                <a:solidFill>
                  <a:srgbClr val="007FA3"/>
                </a:solidFill>
                <a:latin typeface="Arial" panose="020B0604020202020204" pitchFamily="34" charset="0"/>
                <a:cs typeface="Arial" panose="020B0604020202020204" pitchFamily="34" charset="0"/>
              </a:rPr>
              <a:t>1-3</a:t>
            </a:r>
            <a:r>
              <a:rPr lang="en-US" altLang="en-US" sz="1600" b="1" dirty="0">
                <a:solidFill>
                  <a:srgbClr val="4472C4"/>
                </a:solidFill>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Identify the key elements of a customer-driven marketing strategy and discuss the marketing management orientations that guide marketing strategy.</a:t>
            </a:r>
          </a:p>
          <a:p>
            <a:pPr marL="465138" indent="-465138">
              <a:spcBef>
                <a:spcPts val="1500"/>
              </a:spcBef>
              <a:buClr>
                <a:srgbClr val="007FA3"/>
              </a:buClr>
              <a:buNone/>
            </a:pPr>
            <a:r>
              <a:rPr lang="en-US" altLang="en-US" sz="1600" b="1" dirty="0">
                <a:solidFill>
                  <a:srgbClr val="007FA3"/>
                </a:solidFill>
                <a:latin typeface="Arial" panose="020B0604020202020204" pitchFamily="34" charset="0"/>
                <a:cs typeface="Arial" panose="020B0604020202020204" pitchFamily="34" charset="0"/>
              </a:rPr>
              <a:t>1-4</a:t>
            </a:r>
            <a:r>
              <a:rPr lang="en-US" altLang="en-US" sz="1600" b="1" dirty="0">
                <a:solidFill>
                  <a:srgbClr val="4472C4"/>
                </a:solidFill>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Discuss customer relationship management and identify strategies for creating value </a:t>
            </a:r>
            <a:r>
              <a:rPr lang="en-US" altLang="en-US" sz="1600" i="1" dirty="0">
                <a:latin typeface="Arial" panose="020B0604020202020204" pitchFamily="34" charset="0"/>
                <a:cs typeface="Arial" panose="020B0604020202020204" pitchFamily="34" charset="0"/>
              </a:rPr>
              <a:t>for</a:t>
            </a:r>
            <a:r>
              <a:rPr lang="en-US" altLang="en-US" sz="1600" dirty="0">
                <a:latin typeface="Arial" panose="020B0604020202020204" pitchFamily="34" charset="0"/>
                <a:cs typeface="Arial" panose="020B0604020202020204" pitchFamily="34" charset="0"/>
              </a:rPr>
              <a:t> customers and capturing value </a:t>
            </a:r>
            <a:r>
              <a:rPr lang="en-US" altLang="en-US" sz="1600" i="1" dirty="0">
                <a:latin typeface="Arial" panose="020B0604020202020204" pitchFamily="34" charset="0"/>
                <a:cs typeface="Arial" panose="020B0604020202020204" pitchFamily="34" charset="0"/>
              </a:rPr>
              <a:t>from</a:t>
            </a:r>
            <a:r>
              <a:rPr lang="en-US" altLang="en-US" sz="1600" dirty="0">
                <a:latin typeface="Arial" panose="020B0604020202020204" pitchFamily="34" charset="0"/>
                <a:cs typeface="Arial" panose="020B0604020202020204" pitchFamily="34" charset="0"/>
              </a:rPr>
              <a:t> customers in return.</a:t>
            </a:r>
          </a:p>
          <a:p>
            <a:pPr marL="465138" indent="-465138">
              <a:spcBef>
                <a:spcPts val="1500"/>
              </a:spcBef>
              <a:buClr>
                <a:srgbClr val="007FA3"/>
              </a:buClr>
              <a:buNone/>
            </a:pPr>
            <a:r>
              <a:rPr lang="en-US" altLang="en-US" sz="1600" b="1" dirty="0">
                <a:solidFill>
                  <a:srgbClr val="007FA3"/>
                </a:solidFill>
                <a:latin typeface="Arial" panose="020B0604020202020204" pitchFamily="34" charset="0"/>
                <a:cs typeface="Arial" panose="020B0604020202020204" pitchFamily="34" charset="0"/>
              </a:rPr>
              <a:t>1-5</a:t>
            </a:r>
            <a:r>
              <a:rPr lang="en-US" altLang="en-US" sz="1600" b="1" dirty="0">
                <a:solidFill>
                  <a:srgbClr val="4472C4"/>
                </a:solidFill>
                <a:latin typeface="Arial" panose="020B0604020202020204" pitchFamily="34" charset="0"/>
                <a:cs typeface="Arial" panose="020B0604020202020204" pitchFamily="34" charset="0"/>
              </a:rPr>
              <a:t>   </a:t>
            </a:r>
            <a:r>
              <a:rPr lang="en-US" altLang="en-US" sz="1600" dirty="0">
                <a:latin typeface="Arial" panose="020B0604020202020204" pitchFamily="34" charset="0"/>
                <a:cs typeface="Arial" panose="020B0604020202020204" pitchFamily="34" charset="0"/>
              </a:rPr>
              <a:t>Describe the major trends and forces that are changing the marketing landscape in this age of relationships.</a:t>
            </a:r>
          </a:p>
          <a:p>
            <a:pPr marL="0" indent="0">
              <a:spcBef>
                <a:spcPts val="1500"/>
              </a:spcBef>
              <a:buClr>
                <a:srgbClr val="007FA3"/>
              </a:buClr>
              <a:buNone/>
            </a:pPr>
            <a:endParaRPr lang="en-US" altLang="en-US" sz="1800" dirty="0">
              <a:solidFill>
                <a:srgbClr val="0070C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8614411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noChangeArrowheads="1"/>
          </p:cNvSpPr>
          <p:nvPr>
            <p:ph type="title"/>
          </p:nvPr>
        </p:nvSpPr>
        <p:spPr>
          <a:xfrm>
            <a:off x="786385" y="1251811"/>
            <a:ext cx="10321326" cy="993775"/>
          </a:xfrm>
        </p:spPr>
        <p:txBody>
          <a:bodyPr>
            <a:noAutofit/>
          </a:bodyPr>
          <a:lstStyle/>
          <a:p>
            <a:pPr>
              <a:spcBef>
                <a:spcPts val="0"/>
              </a:spcBef>
              <a:buClr>
                <a:srgbClr val="007FA3"/>
              </a:buClr>
              <a:defRPr/>
            </a:pPr>
            <a:r>
              <a:rPr lang="en-US" sz="3200" b="1" dirty="0">
                <a:solidFill>
                  <a:srgbClr val="007FA3"/>
                </a:solidFill>
                <a:ea typeface="Times New Roman"/>
                <a:cs typeface="Times New Roman"/>
                <a:sym typeface="Times New Roman"/>
              </a:rPr>
              <a:t>Managing Customer Relationships and Capturing Customer Value</a:t>
            </a:r>
          </a:p>
        </p:txBody>
      </p:sp>
      <p:sp>
        <p:nvSpPr>
          <p:cNvPr id="62467" name="Content Placeholder 15"/>
          <p:cNvSpPr txBox="1">
            <a:spLocks noGrp="1"/>
          </p:cNvSpPr>
          <p:nvPr>
            <p:ph idx="1"/>
          </p:nvPr>
        </p:nvSpPr>
        <p:spPr>
          <a:xfrm>
            <a:off x="786385" y="2500130"/>
            <a:ext cx="10426258" cy="1898650"/>
          </a:xfrm>
        </p:spPr>
        <p:txBody>
          <a:bodyPr/>
          <a:lstStyle/>
          <a:p>
            <a:pPr marL="0" indent="0">
              <a:spcBef>
                <a:spcPts val="1500"/>
              </a:spcBef>
              <a:buClr>
                <a:srgbClr val="007FA3"/>
              </a:buClr>
              <a:buNone/>
            </a:pPr>
            <a:r>
              <a:rPr lang="en-US" altLang="en-US" sz="2400" b="1" dirty="0">
                <a:latin typeface="Arial" panose="020B0604020202020204" pitchFamily="34" charset="0"/>
                <a:cs typeface="Arial" panose="020B0604020202020204" pitchFamily="34" charset="0"/>
              </a:rPr>
              <a:t>Customer relationship </a:t>
            </a:r>
            <a:r>
              <a:rPr lang="en-US" altLang="en-US" sz="2400" dirty="0">
                <a:latin typeface="Arial" panose="020B0604020202020204" pitchFamily="34" charset="0"/>
                <a:cs typeface="Arial" panose="020B0604020202020204" pitchFamily="34" charset="0"/>
              </a:rPr>
              <a:t>management—the overall process of building and maintaining profitable customer relationships by delivering superior customer value and satisfaction.</a:t>
            </a:r>
          </a:p>
          <a:p>
            <a:pPr marL="0" indent="0">
              <a:spcBef>
                <a:spcPts val="1500"/>
              </a:spcBef>
              <a:buClr>
                <a:srgbClr val="007FA3"/>
              </a:buClr>
            </a:pPr>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772727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2"/>
          <p:cNvSpPr txBox="1">
            <a:spLocks noGrp="1" noChangeArrowheads="1"/>
          </p:cNvSpPr>
          <p:nvPr>
            <p:ph type="title"/>
          </p:nvPr>
        </p:nvSpPr>
        <p:spPr>
          <a:xfrm>
            <a:off x="765749" y="480466"/>
            <a:ext cx="9547484" cy="913618"/>
          </a:xfrm>
        </p:spPr>
        <p:txBody>
          <a:bodyPr>
            <a:noAutofit/>
          </a:bodyPr>
          <a:lstStyle/>
          <a:p>
            <a:r>
              <a:rPr lang="en-US" altLang="en-US" sz="3200" dirty="0">
                <a:solidFill>
                  <a:srgbClr val="007FA3"/>
                </a:solidFill>
                <a:latin typeface="Arial" panose="020B0604020202020204" pitchFamily="34" charset="0"/>
                <a:cs typeface="Arial" panose="020B0604020202020204" pitchFamily="34" charset="0"/>
              </a:rPr>
              <a:t>Managing Customer Relationships and Capturing Customer Value</a:t>
            </a:r>
          </a:p>
        </p:txBody>
      </p:sp>
      <p:sp>
        <p:nvSpPr>
          <p:cNvPr id="64515" name="Content Placeholder 2"/>
          <p:cNvSpPr txBox="1">
            <a:spLocks noGrp="1"/>
          </p:cNvSpPr>
          <p:nvPr>
            <p:ph idx="1"/>
          </p:nvPr>
        </p:nvSpPr>
        <p:spPr>
          <a:xfrm>
            <a:off x="765749" y="1864741"/>
            <a:ext cx="3490913" cy="582612"/>
          </a:xfrm>
        </p:spPr>
        <p:txBody>
          <a:bodyPr/>
          <a:lstStyle/>
          <a:p>
            <a:pPr marL="0" indent="0">
              <a:buNone/>
            </a:pPr>
            <a:r>
              <a:rPr lang="en-US" altLang="en-US" sz="1800" b="1" dirty="0">
                <a:latin typeface="Arial" panose="020B0604020202020204" pitchFamily="34" charset="0"/>
                <a:cs typeface="Arial" panose="020B0604020202020204" pitchFamily="34" charset="0"/>
              </a:rPr>
              <a:t>Relationship Building Blocks</a:t>
            </a:r>
          </a:p>
          <a:p>
            <a:pPr marL="0" indent="0">
              <a:buNone/>
            </a:pPr>
            <a:endParaRPr lang="en-US" altLang="en-US" b="1" dirty="0">
              <a:latin typeface="Arial" panose="020B0604020202020204" pitchFamily="34" charset="0"/>
              <a:cs typeface="Arial" panose="020B0604020202020204" pitchFamily="34" charset="0"/>
            </a:endParaRPr>
          </a:p>
          <a:p>
            <a:pPr marL="0" indent="0">
              <a:buNone/>
            </a:pPr>
            <a:endParaRPr lang="en-US" altLang="en-US" dirty="0">
              <a:latin typeface="Arial" panose="020B0604020202020204" pitchFamily="34" charset="0"/>
              <a:cs typeface="Arial" panose="020B0604020202020204" pitchFamily="34" charset="0"/>
            </a:endParaRPr>
          </a:p>
        </p:txBody>
      </p:sp>
      <p:graphicFrame>
        <p:nvGraphicFramePr>
          <p:cNvPr id="8" name="Content Placeholder 4" descr="Customer perceived value&#10;&#10;Customer Satisfaction" title="Relationship Building Blocks"/>
          <p:cNvGraphicFramePr>
            <a:graphicFrameLocks noGrp="1"/>
          </p:cNvGraphicFramePr>
          <p:nvPr>
            <p:ph idx="4294967295"/>
            <p:extLst>
              <p:ext uri="{D42A27DB-BD31-4B8C-83A1-F6EECF244321}">
                <p14:modId xmlns:p14="http://schemas.microsoft.com/office/powerpoint/2010/main" val="874846843"/>
              </p:ext>
            </p:extLst>
          </p:nvPr>
        </p:nvGraphicFramePr>
        <p:xfrm>
          <a:off x="754297" y="2164619"/>
          <a:ext cx="4114800" cy="3498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451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65864" y="1533526"/>
            <a:ext cx="4213225" cy="4760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254373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2"/>
          <p:cNvSpPr txBox="1">
            <a:spLocks noGrp="1" noChangeArrowheads="1"/>
          </p:cNvSpPr>
          <p:nvPr>
            <p:ph type="title"/>
          </p:nvPr>
        </p:nvSpPr>
        <p:spPr>
          <a:xfrm>
            <a:off x="851291" y="655639"/>
            <a:ext cx="9567472" cy="1025525"/>
          </a:xfrm>
        </p:spPr>
        <p:txBody>
          <a:bodyPr>
            <a:normAutofit/>
          </a:bodyPr>
          <a:lstStyle/>
          <a:p>
            <a:pPr eaLnBrk="1" hangingPunct="1">
              <a:buClr>
                <a:srgbClr val="007FA3"/>
              </a:buClr>
              <a:buFont typeface="Times New Roman" panose="02020603050405020304" pitchFamily="18" charset="0"/>
              <a:buNone/>
            </a:pPr>
            <a:r>
              <a:rPr lang="en-US" altLang="en-US"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Managing Customer Relationships and Capturing Customer Value</a:t>
            </a:r>
          </a:p>
        </p:txBody>
      </p:sp>
      <p:sp>
        <p:nvSpPr>
          <p:cNvPr id="66563" name="Content Placeholder 2"/>
          <p:cNvSpPr txBox="1">
            <a:spLocks noGrp="1"/>
          </p:cNvSpPr>
          <p:nvPr>
            <p:ph idx="1"/>
          </p:nvPr>
        </p:nvSpPr>
        <p:spPr>
          <a:xfrm>
            <a:off x="851291" y="1824038"/>
            <a:ext cx="4725050" cy="2805112"/>
          </a:xfrm>
        </p:spPr>
        <p:txBody>
          <a:bodyPr/>
          <a:lstStyle/>
          <a:p>
            <a:pPr marL="0" indent="0">
              <a:spcBef>
                <a:spcPts val="1500"/>
              </a:spcBef>
              <a:buClr>
                <a:srgbClr val="007FA3"/>
              </a:buClr>
              <a:buNone/>
            </a:pPr>
            <a:r>
              <a:rPr lang="en-US" altLang="en-US" sz="2000" b="1" dirty="0">
                <a:latin typeface="Arial" panose="020B0604020202020204" pitchFamily="34" charset="0"/>
                <a:cs typeface="Arial" panose="020B0604020202020204" pitchFamily="34" charset="0"/>
              </a:rPr>
              <a:t>Customer-Engagement Marketing </a:t>
            </a:r>
          </a:p>
          <a:p>
            <a:pPr marL="0" indent="0">
              <a:spcBef>
                <a:spcPts val="1500"/>
              </a:spcBef>
              <a:buClr>
                <a:srgbClr val="007FA3"/>
              </a:buClr>
              <a:buNone/>
            </a:pPr>
            <a:r>
              <a:rPr lang="en-US" altLang="en-US" sz="2000" dirty="0">
                <a:latin typeface="Arial" panose="020B0604020202020204" pitchFamily="34" charset="0"/>
                <a:cs typeface="Arial" panose="020B0604020202020204" pitchFamily="34" charset="0"/>
              </a:rPr>
              <a:t>fosters direct and continuous customer involvement in shaping brand conversations, experiences, and community.</a:t>
            </a:r>
          </a:p>
          <a:p>
            <a:pPr marL="0" indent="0">
              <a:spcBef>
                <a:spcPts val="1500"/>
              </a:spcBef>
              <a:buClr>
                <a:srgbClr val="007FA3"/>
              </a:buClr>
              <a:buNone/>
            </a:pPr>
            <a:endParaRPr lang="en-US" altLang="en-US" sz="1600" b="1" dirty="0">
              <a:latin typeface="Arial" panose="020B0604020202020204" pitchFamily="34" charset="0"/>
              <a:cs typeface="Arial" panose="020B0604020202020204" pitchFamily="34" charset="0"/>
            </a:endParaRPr>
          </a:p>
          <a:p>
            <a:pPr marL="0" indent="0">
              <a:spcBef>
                <a:spcPts val="1500"/>
              </a:spcBef>
              <a:buClr>
                <a:srgbClr val="007FA3"/>
              </a:buClr>
              <a:buNone/>
            </a:pPr>
            <a:endParaRPr lang="en-US" altLang="en-US" sz="1600" dirty="0">
              <a:latin typeface="Arial" panose="020B0604020202020204" pitchFamily="34" charset="0"/>
              <a:cs typeface="Arial" panose="020B0604020202020204" pitchFamily="34" charset="0"/>
            </a:endParaRPr>
          </a:p>
        </p:txBody>
      </p:sp>
      <p:pic>
        <p:nvPicPr>
          <p:cNvPr id="66564" name="Picture 2" descr="Photo shows the front of a van. Between its headlights is a spare tire that it covered. The cover carries an image of a flower and the text &quot;Life is good.&quot;"/>
          <p:cNvPicPr>
            <a:picLocks noChangeAspect="1" noChangeArrowheads="1"/>
          </p:cNvPicPr>
          <p:nvPr/>
        </p:nvPicPr>
        <p:blipFill>
          <a:blip r:embed="rId3" cstate="print">
            <a:extLst>
              <a:ext uri="{28A0092B-C50C-407E-A947-70E740481C1C}">
                <a14:useLocalDpi xmlns:a14="http://schemas.microsoft.com/office/drawing/2010/main" val="0"/>
              </a:ext>
            </a:extLst>
          </a:blip>
          <a:srcRect t="-2" b="8096"/>
          <a:stretch>
            <a:fillRect/>
          </a:stretch>
        </p:blipFill>
        <p:spPr bwMode="auto">
          <a:xfrm>
            <a:off x="5838825" y="1824038"/>
            <a:ext cx="4579938"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933093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2"/>
          <p:cNvSpPr txBox="1">
            <a:spLocks noGrp="1" noChangeArrowheads="1"/>
          </p:cNvSpPr>
          <p:nvPr>
            <p:ph type="title"/>
          </p:nvPr>
        </p:nvSpPr>
        <p:spPr>
          <a:xfrm>
            <a:off x="1960564" y="944563"/>
            <a:ext cx="8250237" cy="1039812"/>
          </a:xfrm>
        </p:spPr>
        <p:txBody>
          <a:bodyPr/>
          <a:lstStyle/>
          <a:p>
            <a:pPr eaLnBrk="1" hangingPunct="1">
              <a:buClr>
                <a:srgbClr val="007FA3"/>
              </a:buClr>
              <a:buFont typeface="Times New Roman" panose="02020603050405020304" pitchFamily="18" charset="0"/>
              <a:buNone/>
            </a:pPr>
            <a:r>
              <a:rPr lang="en-US" altLang="en-US" sz="3200"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Managing Customer Relationships and Capturing Customer Value</a:t>
            </a:r>
          </a:p>
        </p:txBody>
      </p:sp>
      <p:sp>
        <p:nvSpPr>
          <p:cNvPr id="68611" name="Content Placeholder 2"/>
          <p:cNvSpPr txBox="1">
            <a:spLocks noGrp="1"/>
          </p:cNvSpPr>
          <p:nvPr>
            <p:ph idx="1"/>
          </p:nvPr>
        </p:nvSpPr>
        <p:spPr>
          <a:xfrm>
            <a:off x="1960563" y="2128838"/>
            <a:ext cx="3878262" cy="2805112"/>
          </a:xfrm>
        </p:spPr>
        <p:txBody>
          <a:bodyPr/>
          <a:lstStyle/>
          <a:p>
            <a:pPr marL="0" indent="0">
              <a:spcBef>
                <a:spcPts val="1500"/>
              </a:spcBef>
              <a:buClr>
                <a:srgbClr val="007FA3"/>
              </a:buClr>
              <a:buNone/>
            </a:pPr>
            <a:r>
              <a:rPr lang="en-US" altLang="en-US" sz="1600" b="1">
                <a:latin typeface="Arial" panose="020B0604020202020204" pitchFamily="34" charset="0"/>
                <a:cs typeface="Arial" panose="020B0604020202020204" pitchFamily="34" charset="0"/>
              </a:rPr>
              <a:t>Consumer-Generated Marketing</a:t>
            </a:r>
          </a:p>
          <a:p>
            <a:pPr marL="0" indent="0">
              <a:spcBef>
                <a:spcPts val="1500"/>
              </a:spcBef>
              <a:buClr>
                <a:srgbClr val="007FA3"/>
              </a:buClr>
              <a:buNone/>
            </a:pPr>
            <a:r>
              <a:rPr lang="en-US" altLang="en-US" sz="1600">
                <a:latin typeface="Arial" panose="020B0604020202020204" pitchFamily="34" charset="0"/>
                <a:cs typeface="Arial" panose="020B0604020202020204" pitchFamily="34" charset="0"/>
              </a:rPr>
              <a:t>Brand exchanges created by consumers themselves.</a:t>
            </a:r>
          </a:p>
          <a:p>
            <a:pPr marL="0" indent="0">
              <a:spcBef>
                <a:spcPts val="1500"/>
              </a:spcBef>
              <a:buClr>
                <a:srgbClr val="007FA3"/>
              </a:buClr>
              <a:buNone/>
            </a:pPr>
            <a:r>
              <a:rPr lang="en-US" altLang="en-US" sz="1600">
                <a:latin typeface="Arial" panose="020B0604020202020204" pitchFamily="34" charset="0"/>
                <a:cs typeface="Arial" panose="020B0604020202020204" pitchFamily="34" charset="0"/>
              </a:rPr>
              <a:t>Consumers are playing an increasing role in shaping brand experiences.</a:t>
            </a:r>
          </a:p>
          <a:p>
            <a:pPr marL="0" indent="0">
              <a:spcBef>
                <a:spcPts val="1500"/>
              </a:spcBef>
              <a:buClr>
                <a:srgbClr val="007FA3"/>
              </a:buClr>
              <a:buNone/>
            </a:pPr>
            <a:endParaRPr lang="en-US" altLang="en-US" sz="1600" b="1">
              <a:latin typeface="Arial" panose="020B0604020202020204" pitchFamily="34" charset="0"/>
              <a:cs typeface="Arial" panose="020B0604020202020204" pitchFamily="34" charset="0"/>
            </a:endParaRPr>
          </a:p>
          <a:p>
            <a:pPr marL="0" indent="0">
              <a:spcBef>
                <a:spcPts val="1500"/>
              </a:spcBef>
              <a:buClr>
                <a:srgbClr val="007FA3"/>
              </a:buClr>
              <a:buNone/>
            </a:pPr>
            <a:endParaRPr lang="en-US" altLang="en-US" sz="1600">
              <a:latin typeface="Arial" panose="020B0604020202020204" pitchFamily="34" charset="0"/>
              <a:cs typeface="Arial" panose="020B0604020202020204" pitchFamily="34" charset="0"/>
            </a:endParaRPr>
          </a:p>
        </p:txBody>
      </p:sp>
      <p:pic>
        <p:nvPicPr>
          <p:cNvPr id="68612" name="Picture 3" descr="Screenshot shows a Twitter post from the Mountain Dew handle. The post shows the image of a Mountain Dew Baja Blast bottle and carries the text &quot;No, this isn't a mirage. Baja Blast is in bottles and cans for the #SummerOfBaja only.&quot; It shows 18,959 retweets and 13,786 likes."/>
          <p:cNvPicPr>
            <a:picLocks noChangeAspect="1" noChangeArrowheads="1"/>
          </p:cNvPicPr>
          <p:nvPr/>
        </p:nvPicPr>
        <p:blipFill>
          <a:blip r:embed="rId3">
            <a:extLst>
              <a:ext uri="{28A0092B-C50C-407E-A947-70E740481C1C}">
                <a14:useLocalDpi xmlns:a14="http://schemas.microsoft.com/office/drawing/2010/main" val="0"/>
              </a:ext>
            </a:extLst>
          </a:blip>
          <a:srcRect l="2615" t="3052"/>
          <a:stretch>
            <a:fillRect/>
          </a:stretch>
        </p:blipFill>
        <p:spPr bwMode="auto">
          <a:xfrm>
            <a:off x="6240463" y="2128839"/>
            <a:ext cx="3638550" cy="39338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78968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noChangeArrowheads="1"/>
          </p:cNvSpPr>
          <p:nvPr>
            <p:ph type="title"/>
          </p:nvPr>
        </p:nvSpPr>
        <p:spPr>
          <a:xfrm>
            <a:off x="774413" y="945085"/>
            <a:ext cx="10123435" cy="1120775"/>
          </a:xfrm>
        </p:spPr>
        <p:txBody>
          <a:bodyPr>
            <a:noAutofit/>
          </a:bodyPr>
          <a:lstStyle/>
          <a:p>
            <a:pPr>
              <a:spcBef>
                <a:spcPts val="0"/>
              </a:spcBef>
              <a:buClr>
                <a:srgbClr val="007FA3"/>
              </a:buClr>
              <a:defRPr/>
            </a:pPr>
            <a:r>
              <a:rPr lang="en-US" sz="3600" dirty="0">
                <a:solidFill>
                  <a:srgbClr val="007FA3"/>
                </a:solidFill>
                <a:ea typeface="Times New Roman"/>
                <a:cs typeface="Times New Roman"/>
                <a:sym typeface="Times New Roman"/>
              </a:rPr>
              <a:t>Managing Customer Relationships and Capturing Customer Value</a:t>
            </a:r>
          </a:p>
        </p:txBody>
      </p:sp>
      <p:sp>
        <p:nvSpPr>
          <p:cNvPr id="70659" name="Content Placeholder 5"/>
          <p:cNvSpPr txBox="1">
            <a:spLocks noGrp="1"/>
          </p:cNvSpPr>
          <p:nvPr>
            <p:ph idx="1"/>
          </p:nvPr>
        </p:nvSpPr>
        <p:spPr>
          <a:xfrm>
            <a:off x="523926" y="2309631"/>
            <a:ext cx="10778657" cy="1566863"/>
          </a:xfrm>
        </p:spPr>
        <p:txBody>
          <a:bodyPr/>
          <a:lstStyle/>
          <a:p>
            <a:pPr marL="255588" indent="-153988">
              <a:spcBef>
                <a:spcPts val="1500"/>
              </a:spcBef>
              <a:buClr>
                <a:srgbClr val="007FA3"/>
              </a:buClr>
              <a:buNone/>
            </a:pPr>
            <a:r>
              <a:rPr lang="en-US" altLang="en-US" sz="2400" b="1" dirty="0">
                <a:latin typeface="Arial" panose="020B0604020202020204" pitchFamily="34" charset="0"/>
                <a:cs typeface="Arial" panose="020B0604020202020204" pitchFamily="34" charset="0"/>
              </a:rPr>
              <a:t>  Partner relationship management </a:t>
            </a:r>
            <a:r>
              <a:rPr lang="en-US" altLang="en-US" sz="2400" dirty="0">
                <a:latin typeface="Arial" panose="020B0604020202020204" pitchFamily="34" charset="0"/>
                <a:cs typeface="Arial" panose="020B0604020202020204" pitchFamily="34" charset="0"/>
              </a:rPr>
              <a:t>involves working closely with partners in other company departments and outside the company to jointly bring greater value to customers.</a:t>
            </a:r>
          </a:p>
          <a:p>
            <a:pPr marL="255588" indent="-153988">
              <a:spcBef>
                <a:spcPts val="1500"/>
              </a:spcBef>
              <a:buClr>
                <a:srgbClr val="007FA3"/>
              </a:buClr>
            </a:pPr>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1518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24458" y="704149"/>
            <a:ext cx="9211718" cy="1176337"/>
          </a:xfrm>
        </p:spPr>
        <p:txBody>
          <a:bodyPr>
            <a:noAutofit/>
          </a:bodyPr>
          <a:lstStyle/>
          <a:p>
            <a:pPr>
              <a:spcBef>
                <a:spcPts val="0"/>
              </a:spcBef>
              <a:buClr>
                <a:srgbClr val="007FA3"/>
              </a:buClr>
              <a:defRPr/>
            </a:pPr>
            <a:r>
              <a:rPr lang="en-US" sz="3200" dirty="0">
                <a:solidFill>
                  <a:srgbClr val="007FA3"/>
                </a:solidFill>
                <a:ea typeface="Times New Roman"/>
                <a:cs typeface="Times New Roman"/>
                <a:sym typeface="Times New Roman"/>
              </a:rPr>
              <a:t>Managing Customer Relationships and Capturing Customer Value</a:t>
            </a:r>
          </a:p>
        </p:txBody>
      </p:sp>
      <p:sp>
        <p:nvSpPr>
          <p:cNvPr id="72707" name="Content Placeholder 2"/>
          <p:cNvSpPr txBox="1">
            <a:spLocks noGrp="1"/>
          </p:cNvSpPr>
          <p:nvPr>
            <p:ph idx="1"/>
          </p:nvPr>
        </p:nvSpPr>
        <p:spPr>
          <a:xfrm>
            <a:off x="824459" y="2135188"/>
            <a:ext cx="5138191" cy="2398712"/>
          </a:xfrm>
        </p:spPr>
        <p:txBody>
          <a:bodyPr/>
          <a:lstStyle/>
          <a:p>
            <a:pPr marL="0" indent="0">
              <a:spcBef>
                <a:spcPts val="1500"/>
              </a:spcBef>
              <a:buClr>
                <a:srgbClr val="007FA3"/>
              </a:buClr>
              <a:buNone/>
            </a:pPr>
            <a:r>
              <a:rPr lang="en-US" altLang="en-US" sz="2000" b="1" dirty="0">
                <a:latin typeface="Arial" panose="020B0604020202020204" pitchFamily="34" charset="0"/>
                <a:cs typeface="Arial" panose="020B0604020202020204" pitchFamily="34" charset="0"/>
              </a:rPr>
              <a:t>Customer lifetime value </a:t>
            </a:r>
            <a:r>
              <a:rPr lang="en-US" altLang="en-US" sz="2000" dirty="0">
                <a:latin typeface="Arial" panose="020B0604020202020204" pitchFamily="34" charset="0"/>
                <a:cs typeface="Arial" panose="020B0604020202020204" pitchFamily="34" charset="0"/>
              </a:rPr>
              <a:t>is the value of the entire stream of purchases that the customer would make over a lifetime of </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patronage.</a:t>
            </a:r>
          </a:p>
          <a:p>
            <a:pPr marL="0" indent="0">
              <a:spcBef>
                <a:spcPts val="1500"/>
              </a:spcBef>
              <a:buClr>
                <a:srgbClr val="007FA3"/>
              </a:buClr>
              <a:buNone/>
            </a:pPr>
            <a:endParaRPr lang="en-US" altLang="en-US" sz="1600" b="1" dirty="0">
              <a:latin typeface="Arial" panose="020B0604020202020204" pitchFamily="34" charset="0"/>
              <a:cs typeface="Arial" panose="020B0604020202020204" pitchFamily="34" charset="0"/>
            </a:endParaRPr>
          </a:p>
          <a:p>
            <a:pPr marL="0" indent="0">
              <a:spcBef>
                <a:spcPts val="1500"/>
              </a:spcBef>
              <a:buClr>
                <a:srgbClr val="007FA3"/>
              </a:buClr>
              <a:buNone/>
            </a:pPr>
            <a:endParaRPr lang="en-US" altLang="en-US" sz="1600" dirty="0">
              <a:latin typeface="Arial" panose="020B0604020202020204" pitchFamily="34" charset="0"/>
              <a:cs typeface="Arial" panose="020B0604020202020204" pitchFamily="34" charset="0"/>
            </a:endParaRPr>
          </a:p>
        </p:txBody>
      </p:sp>
      <p:pic>
        <p:nvPicPr>
          <p:cNvPr id="72708" name="Picture 2" descr="Photo shows Stew Leonard standing next to a huge stone that carries the text &quot;Our Policy Rule 1 - The customer is always right! Rule 2 - If the customer is ever wrong, reread rule 1. - Stew Leonar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839" y="2284413"/>
            <a:ext cx="3843337"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57973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noChangeArrowheads="1"/>
          </p:cNvSpPr>
          <p:nvPr>
            <p:ph type="title"/>
          </p:nvPr>
        </p:nvSpPr>
        <p:spPr>
          <a:xfrm>
            <a:off x="989351" y="1131889"/>
            <a:ext cx="9293902" cy="993775"/>
          </a:xfrm>
        </p:spPr>
        <p:txBody>
          <a:bodyPr>
            <a:noAutofit/>
          </a:bodyPr>
          <a:lstStyle/>
          <a:p>
            <a:pPr>
              <a:spcBef>
                <a:spcPts val="0"/>
              </a:spcBef>
              <a:buClr>
                <a:srgbClr val="007FA3"/>
              </a:buClr>
              <a:defRPr/>
            </a:pPr>
            <a:r>
              <a:rPr lang="en-US" sz="3000" b="1" dirty="0">
                <a:solidFill>
                  <a:srgbClr val="007FA3"/>
                </a:solidFill>
                <a:ea typeface="Times New Roman"/>
                <a:cs typeface="Times New Roman"/>
                <a:sym typeface="Times New Roman"/>
              </a:rPr>
              <a:t>Managing Customer Relationships and Capturing Customer Value</a:t>
            </a:r>
          </a:p>
        </p:txBody>
      </p:sp>
      <p:sp>
        <p:nvSpPr>
          <p:cNvPr id="74755" name="Place holder 3"/>
          <p:cNvSpPr txBox="1">
            <a:spLocks noGrp="1" noChangeArrowheads="1"/>
          </p:cNvSpPr>
          <p:nvPr>
            <p:ph idx="1"/>
          </p:nvPr>
        </p:nvSpPr>
        <p:spPr>
          <a:xfrm>
            <a:off x="854439" y="2395539"/>
            <a:ext cx="10508105" cy="2581275"/>
          </a:xfrm>
        </p:spPr>
        <p:txBody>
          <a:bodyPr/>
          <a:lstStyle/>
          <a:p>
            <a:pPr marL="90488" indent="-153988">
              <a:spcBef>
                <a:spcPts val="1500"/>
              </a:spcBef>
              <a:buClr>
                <a:srgbClr val="007FA3"/>
              </a:buClr>
              <a:buNone/>
            </a:pPr>
            <a:r>
              <a:rPr lang="en-US" altLang="en-US" sz="2400" b="1" dirty="0">
                <a:latin typeface="Arial" panose="020B0604020202020204" pitchFamily="34" charset="0"/>
                <a:cs typeface="Arial" panose="020B0604020202020204" pitchFamily="34" charset="0"/>
              </a:rPr>
              <a:t> Share of customer </a:t>
            </a:r>
            <a:r>
              <a:rPr lang="en-US" altLang="en-US" sz="2400" dirty="0">
                <a:latin typeface="Arial" panose="020B0604020202020204" pitchFamily="34" charset="0"/>
                <a:cs typeface="Arial" panose="020B0604020202020204" pitchFamily="34" charset="0"/>
              </a:rPr>
              <a:t>is the portion of the customer’s purchasing that a company gets in its product categories.</a:t>
            </a:r>
          </a:p>
        </p:txBody>
      </p:sp>
    </p:spTree>
    <p:extLst>
      <p:ext uri="{BB962C8B-B14F-4D97-AF65-F5344CB8AC3E}">
        <p14:creationId xmlns:p14="http://schemas.microsoft.com/office/powerpoint/2010/main" val="178659888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54438" y="1409073"/>
            <a:ext cx="10468445" cy="629587"/>
          </a:xfrm>
        </p:spPr>
        <p:txBody>
          <a:bodyPr>
            <a:noAutofit/>
          </a:bodyPr>
          <a:lstStyle/>
          <a:p>
            <a:pPr>
              <a:spcBef>
                <a:spcPts val="0"/>
              </a:spcBef>
              <a:buClr>
                <a:srgbClr val="007FA3"/>
              </a:buClr>
              <a:defRPr/>
            </a:pPr>
            <a:r>
              <a:rPr lang="en-US" sz="2500" dirty="0">
                <a:solidFill>
                  <a:srgbClr val="007FA3"/>
                </a:solidFill>
                <a:ea typeface="Times New Roman"/>
                <a:cs typeface="Times New Roman"/>
                <a:sym typeface="Times New Roman"/>
              </a:rPr>
              <a:t>Managing Customer Relationships and Capturing Customer Value</a:t>
            </a:r>
          </a:p>
        </p:txBody>
      </p:sp>
      <p:sp>
        <p:nvSpPr>
          <p:cNvPr id="76803" name="Content Placeholder 2"/>
          <p:cNvSpPr txBox="1">
            <a:spLocks noGrp="1"/>
          </p:cNvSpPr>
          <p:nvPr>
            <p:ph idx="1"/>
          </p:nvPr>
        </p:nvSpPr>
        <p:spPr>
          <a:xfrm>
            <a:off x="854438" y="2284413"/>
            <a:ext cx="5741233" cy="2805112"/>
          </a:xfrm>
        </p:spPr>
        <p:txBody>
          <a:bodyPr/>
          <a:lstStyle/>
          <a:p>
            <a:pPr marL="0" indent="-153988">
              <a:spcBef>
                <a:spcPts val="1500"/>
              </a:spcBef>
              <a:buClr>
                <a:srgbClr val="007FA3"/>
              </a:buClr>
              <a:buNone/>
            </a:pPr>
            <a:r>
              <a:rPr lang="en-US" altLang="en-US" sz="2000" b="1" dirty="0">
                <a:latin typeface="Arial" panose="020B0604020202020204" pitchFamily="34" charset="0"/>
                <a:cs typeface="Arial" panose="020B0604020202020204" pitchFamily="34" charset="0"/>
              </a:rPr>
              <a:t>Customer equity </a:t>
            </a:r>
            <a:r>
              <a:rPr lang="en-US" altLang="en-US" sz="2000" dirty="0">
                <a:latin typeface="Arial" panose="020B0604020202020204" pitchFamily="34" charset="0"/>
                <a:cs typeface="Arial" panose="020B0604020202020204" pitchFamily="34" charset="0"/>
              </a:rPr>
              <a:t>is the total combined customer lifetime values of all of the company’s customers.</a:t>
            </a:r>
          </a:p>
          <a:p>
            <a:pPr marL="0" indent="-153988">
              <a:spcBef>
                <a:spcPts val="1500"/>
              </a:spcBef>
              <a:buClr>
                <a:srgbClr val="007FA3"/>
              </a:buClr>
              <a:buNone/>
            </a:pPr>
            <a:endParaRPr lang="en-US" altLang="en-US" sz="1600" b="1" dirty="0">
              <a:latin typeface="Arial" panose="020B0604020202020204" pitchFamily="34" charset="0"/>
              <a:cs typeface="Arial" panose="020B0604020202020204" pitchFamily="34" charset="0"/>
            </a:endParaRPr>
          </a:p>
          <a:p>
            <a:pPr marL="0" indent="-153988">
              <a:spcBef>
                <a:spcPts val="1500"/>
              </a:spcBef>
              <a:buClr>
                <a:srgbClr val="007FA3"/>
              </a:buClr>
              <a:buNone/>
            </a:pPr>
            <a:endParaRPr lang="en-US" altLang="en-US" sz="1600" dirty="0">
              <a:latin typeface="Arial" panose="020B0604020202020204" pitchFamily="34" charset="0"/>
              <a:cs typeface="Arial" panose="020B0604020202020204" pitchFamily="34" charset="0"/>
            </a:endParaRPr>
          </a:p>
        </p:txBody>
      </p:sp>
      <p:pic>
        <p:nvPicPr>
          <p:cNvPr id="76804" name="Picture 2" descr="Photo shows a well-dressed man walking on the sidewalk next to a Cadillac parked on the road. The background of the image is smoky and hazy."/>
          <p:cNvPicPr>
            <a:picLocks noChangeAspect="1" noChangeArrowheads="1"/>
          </p:cNvPicPr>
          <p:nvPr/>
        </p:nvPicPr>
        <p:blipFill>
          <a:blip r:embed="rId3">
            <a:extLst>
              <a:ext uri="{28A0092B-C50C-407E-A947-70E740481C1C}">
                <a14:useLocalDpi xmlns:a14="http://schemas.microsoft.com/office/drawing/2010/main" val="0"/>
              </a:ext>
            </a:extLst>
          </a:blip>
          <a:srcRect l="2940" t="2203"/>
          <a:stretch>
            <a:fillRect/>
          </a:stretch>
        </p:blipFill>
        <p:spPr bwMode="auto">
          <a:xfrm>
            <a:off x="7176333" y="2284413"/>
            <a:ext cx="4146550" cy="3486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57521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txBox="1">
            <a:spLocks noGrp="1"/>
          </p:cNvSpPr>
          <p:nvPr>
            <p:ph type="title"/>
          </p:nvPr>
        </p:nvSpPr>
        <p:spPr>
          <a:xfrm>
            <a:off x="2259014" y="755651"/>
            <a:ext cx="8408987" cy="1096963"/>
          </a:xfrm>
        </p:spPr>
        <p:txBody>
          <a:bodyPr/>
          <a:lstStyle/>
          <a:p>
            <a:pPr eaLnBrk="1" hangingPunct="1">
              <a:buClr>
                <a:srgbClr val="007FA3"/>
              </a:buClr>
              <a:buFont typeface="Times New Roman" panose="02020603050405020304" pitchFamily="18" charset="0"/>
              <a:buNone/>
            </a:pPr>
            <a:r>
              <a:rPr lang="en-US" altLang="en-US" sz="34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Managing Customer Relationships</a:t>
            </a:r>
            <a:br>
              <a:rPr lang="en-US" altLang="en-US" sz="34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br>
            <a:r>
              <a:rPr lang="en-US" altLang="en-US" sz="34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and Capturing Customer Value</a:t>
            </a:r>
          </a:p>
        </p:txBody>
      </p:sp>
      <p:pic>
        <p:nvPicPr>
          <p:cNvPr id="78851" name="Picture 3" descr="Chart explains Customer Relationship Groups using a  two-by-two 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175" y="2114551"/>
            <a:ext cx="546735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6019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73879" y="1049310"/>
            <a:ext cx="8186738" cy="590759"/>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Learning Objective 5</a:t>
            </a:r>
          </a:p>
        </p:txBody>
      </p:sp>
      <p:sp>
        <p:nvSpPr>
          <p:cNvPr id="80899" name="Placeholder 3"/>
          <p:cNvSpPr txBox="1">
            <a:spLocks noGrp="1" noChangeArrowheads="1"/>
          </p:cNvSpPr>
          <p:nvPr>
            <p:ph idx="1"/>
          </p:nvPr>
        </p:nvSpPr>
        <p:spPr>
          <a:xfrm>
            <a:off x="873879" y="1905520"/>
            <a:ext cx="10383733" cy="1962150"/>
          </a:xfrm>
        </p:spPr>
        <p:txBody>
          <a:bodyPr/>
          <a:lstStyle/>
          <a:p>
            <a:pPr marL="0" indent="0">
              <a:spcBef>
                <a:spcPts val="1500"/>
              </a:spcBef>
              <a:buClr>
                <a:srgbClr val="007FA3"/>
              </a:buClr>
              <a:buNone/>
            </a:pPr>
            <a:r>
              <a:rPr lang="en-US" altLang="en-US" sz="2400" dirty="0">
                <a:latin typeface="Arial" panose="020B0604020202020204" pitchFamily="34" charset="0"/>
                <a:cs typeface="Arial" panose="020B0604020202020204" pitchFamily="34" charset="0"/>
              </a:rPr>
              <a:t>Describe the major trends and forces that are changing the marketing landscape in this age of relationships.</a:t>
            </a:r>
          </a:p>
          <a:p>
            <a:pPr marL="0" indent="0">
              <a:spcBef>
                <a:spcPts val="1500"/>
              </a:spcBef>
              <a:buClr>
                <a:srgbClr val="007FA3"/>
              </a:buClr>
              <a:buNone/>
            </a:pPr>
            <a:endParaRPr lang="en-US" altLang="en-US" sz="2400" b="1" dirty="0">
              <a:latin typeface="Calibri" panose="020F0502020204030204" pitchFamily="34" charset="0"/>
              <a:cs typeface="Arial" panose="020B0604020202020204" pitchFamily="34" charset="0"/>
            </a:endParaRPr>
          </a:p>
          <a:p>
            <a:pPr marL="0" indent="0">
              <a:spcBef>
                <a:spcPts val="1500"/>
              </a:spcBef>
              <a:buClr>
                <a:srgbClr val="007FA3"/>
              </a:buClr>
              <a:buNone/>
            </a:pPr>
            <a:r>
              <a:rPr lang="en-US" altLang="en-US" sz="2400" b="1" dirty="0">
                <a:latin typeface="Calibri" panose="020F0502020204030204" pitchFamily="34" charset="0"/>
                <a:cs typeface="Arial" panose="020B0604020202020204" pitchFamily="34" charset="0"/>
              </a:rPr>
              <a:t>	</a:t>
            </a:r>
            <a:endParaRPr lang="en-US" altLang="en-US" sz="2400" b="1" dirty="0">
              <a:solidFill>
                <a:srgbClr val="0070C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948028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2"/>
          <p:cNvSpPr>
            <a:spLocks noGrp="1" noChangeArrowheads="1"/>
          </p:cNvSpPr>
          <p:nvPr>
            <p:ph type="title"/>
          </p:nvPr>
        </p:nvSpPr>
        <p:spPr>
          <a:xfrm>
            <a:off x="678317" y="1054004"/>
            <a:ext cx="7856537" cy="677862"/>
          </a:xfrm>
        </p:spPr>
        <p:txBody>
          <a:bodyPr>
            <a:noAutofit/>
          </a:bodyPr>
          <a:lstStyle/>
          <a:p>
            <a:pPr>
              <a:spcBef>
                <a:spcPts val="0"/>
              </a:spcBef>
              <a:buClr>
                <a:srgbClr val="007FA3"/>
              </a:buClr>
              <a:defRPr/>
            </a:pPr>
            <a:r>
              <a:rPr lang="en-US" sz="3000" b="1" dirty="0">
                <a:solidFill>
                  <a:srgbClr val="007FA3"/>
                </a:solidFill>
                <a:ea typeface="Times New Roman"/>
                <a:cs typeface="Times New Roman"/>
                <a:sym typeface="Times New Roman"/>
              </a:rPr>
              <a:t>Learning Objective 1</a:t>
            </a:r>
          </a:p>
        </p:txBody>
      </p:sp>
      <p:sp>
        <p:nvSpPr>
          <p:cNvPr id="27651" name="Content Placeholder 3"/>
          <p:cNvSpPr txBox="1">
            <a:spLocks noGrp="1" noChangeArrowheads="1"/>
          </p:cNvSpPr>
          <p:nvPr>
            <p:ph idx="1"/>
          </p:nvPr>
        </p:nvSpPr>
        <p:spPr>
          <a:xfrm>
            <a:off x="722767" y="2204586"/>
            <a:ext cx="9522245" cy="1330325"/>
          </a:xfrm>
        </p:spPr>
        <p:txBody>
          <a:bodyPr>
            <a:normAutofit fontScale="70000" lnSpcReduction="20000"/>
          </a:bodyPr>
          <a:lstStyle/>
          <a:p>
            <a:pPr marL="0" indent="0">
              <a:spcBef>
                <a:spcPts val="1500"/>
              </a:spcBef>
              <a:buClr>
                <a:srgbClr val="007FA3"/>
              </a:buClr>
              <a:buNone/>
            </a:pPr>
            <a:r>
              <a:rPr lang="en-US" altLang="en-US" sz="3000" dirty="0">
                <a:latin typeface="Verdana" panose="020B0604030504040204" pitchFamily="34" charset="0"/>
                <a:ea typeface="Verdana" panose="020B0604030504040204" pitchFamily="34" charset="0"/>
                <a:cs typeface="Verdana" panose="020B0604030504040204" pitchFamily="34" charset="0"/>
              </a:rPr>
              <a:t>Define marketing and outline the steps in the marketing process.</a:t>
            </a:r>
          </a:p>
          <a:p>
            <a:pPr marL="0" indent="0">
              <a:spcBef>
                <a:spcPts val="1500"/>
              </a:spcBef>
              <a:buClr>
                <a:srgbClr val="007FA3"/>
              </a:buClr>
              <a:buNone/>
            </a:pPr>
            <a:endParaRPr lang="en-US" altLang="en-US" sz="2400" b="1" dirty="0">
              <a:latin typeface="Calibri" panose="020F0502020204030204" pitchFamily="34" charset="0"/>
              <a:cs typeface="Arial" panose="020B0604020202020204" pitchFamily="34" charset="0"/>
            </a:endParaRPr>
          </a:p>
          <a:p>
            <a:pPr marL="0" indent="0">
              <a:spcBef>
                <a:spcPts val="1500"/>
              </a:spcBef>
              <a:buClr>
                <a:srgbClr val="007FA3"/>
              </a:buClr>
              <a:buNone/>
            </a:pPr>
            <a:r>
              <a:rPr lang="en-US" altLang="en-US" sz="2400" b="1" dirty="0">
                <a:latin typeface="Calibri" panose="020F0502020204030204" pitchFamily="34" charset="0"/>
                <a:cs typeface="Arial" panose="020B0604020202020204" pitchFamily="34" charset="0"/>
              </a:rPr>
              <a:t>	</a:t>
            </a:r>
            <a:endParaRPr lang="en-US" altLang="en-US" sz="2400" b="1" dirty="0">
              <a:solidFill>
                <a:srgbClr val="0070C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356082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2"/>
          <p:cNvSpPr txBox="1">
            <a:spLocks noGrp="1" noChangeArrowheads="1"/>
          </p:cNvSpPr>
          <p:nvPr>
            <p:ph type="title"/>
          </p:nvPr>
        </p:nvSpPr>
        <p:spPr>
          <a:xfrm>
            <a:off x="735482" y="1320670"/>
            <a:ext cx="10267298" cy="568091"/>
          </a:xfrm>
        </p:spPr>
        <p:txBody>
          <a:bodyPr anchor="t">
            <a:normAutofit fontScale="90000"/>
          </a:bodyPr>
          <a:lstStyle/>
          <a:p>
            <a:pPr eaLnBrk="1" hangingPunct="1">
              <a:buClr>
                <a:srgbClr val="007FA3"/>
              </a:buClr>
              <a:buFont typeface="Times New Roman" panose="02020603050405020304" pitchFamily="18" charset="0"/>
              <a:buNone/>
            </a:pPr>
            <a:r>
              <a:rPr lang="en-US" altLang="en-US" sz="36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The Changing Marketing Landscape</a:t>
            </a:r>
            <a:br>
              <a:rPr lang="en-US" altLang="en-US" sz="3000" b="1"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br>
            <a:endParaRPr lang="en-US" altLang="en-US" sz="3000" b="1" dirty="0">
              <a:solidFill>
                <a:srgbClr val="0070C0"/>
              </a:solidFill>
              <a:latin typeface="Arial" panose="020B0604020202020204" pitchFamily="34" charset="0"/>
              <a:cs typeface="Times New Roman" panose="02020603050405020304" pitchFamily="18" charset="0"/>
              <a:sym typeface="Times New Roman" panose="02020603050405020304" pitchFamily="18" charset="0"/>
            </a:endParaRPr>
          </a:p>
        </p:txBody>
      </p:sp>
      <p:sp>
        <p:nvSpPr>
          <p:cNvPr id="82947" name="Text Placeholder 7"/>
          <p:cNvSpPr txBox="1">
            <a:spLocks noGrp="1"/>
          </p:cNvSpPr>
          <p:nvPr>
            <p:ph type="body" sz="quarter" idx="13"/>
          </p:nvPr>
        </p:nvSpPr>
        <p:spPr>
          <a:xfrm>
            <a:off x="509666" y="2161994"/>
            <a:ext cx="10732957" cy="2701925"/>
          </a:xfrm>
        </p:spPr>
        <p:txBody>
          <a:bodyPr/>
          <a:lstStyle/>
          <a:p>
            <a:pPr marL="255588" indent="-153988" algn="l">
              <a:buClr>
                <a:srgbClr val="007FA3"/>
              </a:buClr>
            </a:pPr>
            <a:r>
              <a:rPr lang="en-US" altLang="en-US" sz="2400" dirty="0">
                <a:solidFill>
                  <a:schemeClr val="tx1"/>
                </a:solidFill>
                <a:latin typeface="Arial" panose="020B0604020202020204" pitchFamily="34" charset="0"/>
                <a:cs typeface="Arial" panose="020B0604020202020204" pitchFamily="34" charset="0"/>
              </a:rPr>
              <a:t>  Digital and social media marketing </a:t>
            </a:r>
            <a:r>
              <a:rPr lang="en-US" altLang="en-US" sz="2400" b="0" dirty="0">
                <a:solidFill>
                  <a:schemeClr val="tx1"/>
                </a:solidFill>
                <a:latin typeface="Arial" panose="020B0604020202020204" pitchFamily="34" charset="0"/>
                <a:cs typeface="Arial" panose="020B0604020202020204" pitchFamily="34" charset="0"/>
              </a:rPr>
              <a:t>involves using digital marketing tools such as web sites, social media, mobile ads and apps, online videos, e-mail, and blogs that engage consumers anywhere, at any time, via their digital devices.</a:t>
            </a:r>
            <a:endParaRPr lang="en-US" alt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46554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2"/>
          <p:cNvSpPr txBox="1">
            <a:spLocks noGrp="1" noChangeArrowheads="1"/>
          </p:cNvSpPr>
          <p:nvPr>
            <p:ph type="title"/>
          </p:nvPr>
        </p:nvSpPr>
        <p:spPr>
          <a:xfrm>
            <a:off x="862404" y="944016"/>
            <a:ext cx="8191500" cy="755650"/>
          </a:xfrm>
        </p:spPr>
        <p:txBody>
          <a:bodyPr/>
          <a:lstStyle/>
          <a:p>
            <a:pPr eaLnBrk="1" hangingPunct="1">
              <a:buClr>
                <a:srgbClr val="007FA3"/>
              </a:buClr>
              <a:buFont typeface="Times New Roman" panose="02020603050405020304" pitchFamily="18" charset="0"/>
              <a:buNone/>
            </a:pPr>
            <a:r>
              <a:rPr lang="en-US" altLang="en-US" sz="3600" dirty="0">
                <a:solidFill>
                  <a:srgbClr val="007FA3"/>
                </a:solidFill>
                <a:latin typeface="Arial" panose="020B0604020202020204" pitchFamily="34" charset="0"/>
                <a:cs typeface="Times New Roman" panose="02020603050405020304" pitchFamily="18" charset="0"/>
                <a:sym typeface="Times New Roman" panose="02020603050405020304" pitchFamily="18" charset="0"/>
              </a:rPr>
              <a:t>The Changing Marketing Landscape</a:t>
            </a:r>
          </a:p>
        </p:txBody>
      </p:sp>
      <p:sp>
        <p:nvSpPr>
          <p:cNvPr id="84995" name="Content Placeholder 2"/>
          <p:cNvSpPr txBox="1">
            <a:spLocks noGrp="1"/>
          </p:cNvSpPr>
          <p:nvPr>
            <p:ph idx="1"/>
          </p:nvPr>
        </p:nvSpPr>
        <p:spPr>
          <a:xfrm>
            <a:off x="862404" y="1906614"/>
            <a:ext cx="4848848" cy="3354388"/>
          </a:xfrm>
        </p:spPr>
        <p:txBody>
          <a:bodyPr/>
          <a:lstStyle/>
          <a:p>
            <a:pPr marL="255588" indent="-153988">
              <a:spcBef>
                <a:spcPts val="1500"/>
              </a:spcBef>
              <a:buClr>
                <a:srgbClr val="007FA3"/>
              </a:buClr>
            </a:pPr>
            <a:r>
              <a:rPr lang="en-US" altLang="en-US" sz="2400" dirty="0">
                <a:latin typeface="Arial" panose="020B0604020202020204" pitchFamily="34" charset="0"/>
                <a:cs typeface="Arial" panose="020B0604020202020204" pitchFamily="34" charset="0"/>
              </a:rPr>
              <a:t> Not-for-profit marketing growth</a:t>
            </a:r>
          </a:p>
          <a:p>
            <a:pPr marL="255588" indent="-153988">
              <a:spcBef>
                <a:spcPts val="1500"/>
              </a:spcBef>
              <a:buClr>
                <a:srgbClr val="007FA3"/>
              </a:buClr>
            </a:pPr>
            <a:r>
              <a:rPr lang="en-US" altLang="en-US" sz="2400" dirty="0">
                <a:latin typeface="Arial" panose="020B0604020202020204" pitchFamily="34" charset="0"/>
                <a:cs typeface="Arial" panose="020B0604020202020204" pitchFamily="34" charset="0"/>
              </a:rPr>
              <a:t> Rapid globalization</a:t>
            </a:r>
          </a:p>
          <a:p>
            <a:pPr marL="255588" indent="-153988">
              <a:spcBef>
                <a:spcPts val="1500"/>
              </a:spcBef>
              <a:buClr>
                <a:srgbClr val="007FA3"/>
              </a:buClr>
            </a:pPr>
            <a:r>
              <a:rPr lang="en-US" altLang="en-US" sz="2400" dirty="0">
                <a:latin typeface="Arial" panose="020B0604020202020204" pitchFamily="34" charset="0"/>
                <a:cs typeface="Arial" panose="020B0604020202020204" pitchFamily="34" charset="0"/>
              </a:rPr>
              <a:t> Sustainable marketing</a:t>
            </a:r>
          </a:p>
          <a:p>
            <a:pPr marL="255588" indent="-153988">
              <a:spcBef>
                <a:spcPts val="1500"/>
              </a:spcBef>
              <a:buClr>
                <a:srgbClr val="007FA3"/>
              </a:buClr>
              <a:buNone/>
            </a:pPr>
            <a:endParaRPr lang="en-US" altLang="en-US" sz="1600" b="1" dirty="0">
              <a:latin typeface="Arial" panose="020B0604020202020204" pitchFamily="34" charset="0"/>
              <a:cs typeface="Arial" panose="020B0604020202020204" pitchFamily="34" charset="0"/>
            </a:endParaRPr>
          </a:p>
          <a:p>
            <a:pPr marL="255588" indent="-153988">
              <a:spcBef>
                <a:spcPts val="1500"/>
              </a:spcBef>
              <a:buClr>
                <a:srgbClr val="007FA3"/>
              </a:buClr>
              <a:buNone/>
            </a:pPr>
            <a:endParaRPr lang="en-US" altLang="en-US" sz="1600" dirty="0">
              <a:latin typeface="Arial" panose="020B0604020202020204" pitchFamily="34" charset="0"/>
              <a:cs typeface="Arial" panose="020B0604020202020204" pitchFamily="34" charset="0"/>
            </a:endParaRPr>
          </a:p>
        </p:txBody>
      </p:sp>
      <p:pic>
        <p:nvPicPr>
          <p:cNvPr id="84996" name="Picture 2" descr="Photo shows a woman holding Ben &amp; Jerry ice cream in a cone outside one of its outl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800" y="1951584"/>
            <a:ext cx="4162425" cy="37004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15146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txBox="1">
            <a:spLocks noGrp="1"/>
          </p:cNvSpPr>
          <p:nvPr>
            <p:ph type="title"/>
          </p:nvPr>
        </p:nvSpPr>
        <p:spPr>
          <a:xfrm>
            <a:off x="1944689" y="884239"/>
            <a:ext cx="8497887" cy="803275"/>
          </a:xfrm>
        </p:spPr>
        <p:txBody>
          <a:bodyPr/>
          <a:lstStyle/>
          <a:p>
            <a:pPr eaLnBrk="1" hangingPunct="1">
              <a:buClr>
                <a:srgbClr val="007FA3"/>
              </a:buClr>
              <a:buFont typeface="Times New Roman" panose="02020603050405020304" pitchFamily="18" charset="0"/>
              <a:buNone/>
            </a:pPr>
            <a:r>
              <a:rPr lang="en-US" altLang="en-US" sz="3000" b="1">
                <a:solidFill>
                  <a:srgbClr val="007FA3"/>
                </a:solidFill>
                <a:latin typeface="Arial" panose="020B0604020202020204" pitchFamily="34" charset="0"/>
                <a:cs typeface="Times New Roman" panose="02020603050405020304" pitchFamily="18" charset="0"/>
                <a:sym typeface="Times New Roman" panose="02020603050405020304" pitchFamily="18" charset="0"/>
              </a:rPr>
              <a:t>So, What Is Marketing? Pulling It All Together</a:t>
            </a:r>
          </a:p>
        </p:txBody>
      </p:sp>
      <p:pic>
        <p:nvPicPr>
          <p:cNvPr id="87043" name="Picture 3" descr="Chart explains an expanded model of the Marketing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138" y="1973264"/>
            <a:ext cx="5867400"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986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noChangeArrowheads="1"/>
          </p:cNvSpPr>
          <p:nvPr>
            <p:ph type="title"/>
          </p:nvPr>
        </p:nvSpPr>
        <p:spPr>
          <a:xfrm>
            <a:off x="918149" y="1116351"/>
            <a:ext cx="7927975" cy="592529"/>
          </a:xfrm>
        </p:spPr>
        <p:txBody>
          <a:bodyPr>
            <a:noAutofit/>
          </a:bodyPr>
          <a:lstStyle/>
          <a:p>
            <a:pPr>
              <a:spcBef>
                <a:spcPts val="0"/>
              </a:spcBef>
              <a:buClr>
                <a:srgbClr val="007FA3"/>
              </a:buClr>
              <a:defRPr/>
            </a:pPr>
            <a:r>
              <a:rPr lang="en-US" sz="3600" dirty="0">
                <a:solidFill>
                  <a:srgbClr val="007FA3"/>
                </a:solidFill>
                <a:ea typeface="Times New Roman"/>
                <a:cs typeface="Times New Roman"/>
                <a:sym typeface="Times New Roman"/>
              </a:rPr>
              <a:t>What is Marketing? </a:t>
            </a:r>
          </a:p>
        </p:txBody>
      </p:sp>
      <p:sp>
        <p:nvSpPr>
          <p:cNvPr id="29699" name="Content Placeholder3"/>
          <p:cNvSpPr txBox="1">
            <a:spLocks noGrp="1" noChangeArrowheads="1"/>
          </p:cNvSpPr>
          <p:nvPr>
            <p:ph type="body" sz="half" idx="2"/>
          </p:nvPr>
        </p:nvSpPr>
        <p:spPr>
          <a:xfrm>
            <a:off x="749509" y="1968371"/>
            <a:ext cx="10583055" cy="2174875"/>
          </a:xfrm>
        </p:spPr>
        <p:txBody>
          <a:bodyPr>
            <a:normAutofit/>
          </a:bodyPr>
          <a:lstStyle/>
          <a:p>
            <a:pPr marL="165100" indent="0">
              <a:buClr>
                <a:srgbClr val="007FA3"/>
              </a:buClr>
              <a:buNone/>
            </a:pPr>
            <a:r>
              <a:rPr lang="en-US" altLang="en-US" sz="2400" b="1" dirty="0">
                <a:latin typeface="Arial" panose="020B0604020202020204" pitchFamily="34" charset="0"/>
                <a:cs typeface="Arial" panose="020B0604020202020204" pitchFamily="34" charset="0"/>
              </a:rPr>
              <a:t>Marketing</a:t>
            </a:r>
            <a:r>
              <a:rPr lang="en-US" altLang="en-US" sz="2400" dirty="0">
                <a:latin typeface="Arial" panose="020B0604020202020204" pitchFamily="34" charset="0"/>
                <a:cs typeface="Arial" panose="020B0604020202020204" pitchFamily="34" charset="0"/>
              </a:rPr>
              <a:t> is</a:t>
            </a:r>
            <a:r>
              <a:rPr lang="en-US" altLang="en-US" sz="2400" b="1"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a process by which companies </a:t>
            </a:r>
            <a:r>
              <a:rPr lang="en-US" altLang="en-US" sz="2400" b="1" dirty="0">
                <a:latin typeface="Arial" panose="020B0604020202020204" pitchFamily="34" charset="0"/>
                <a:cs typeface="Arial" panose="020B0604020202020204" pitchFamily="34" charset="0"/>
              </a:rPr>
              <a:t>create value </a:t>
            </a:r>
            <a:r>
              <a:rPr lang="en-US" altLang="en-US" sz="2400" dirty="0">
                <a:latin typeface="Arial" panose="020B0604020202020204" pitchFamily="34" charset="0"/>
                <a:cs typeface="Arial" panose="020B0604020202020204" pitchFamily="34" charset="0"/>
              </a:rPr>
              <a:t>for customers</a:t>
            </a:r>
            <a:br>
              <a:rPr lang="en-US" altLang="en-US" sz="2400" dirty="0">
                <a:latin typeface="Arial" panose="020B0604020202020204" pitchFamily="34" charset="0"/>
                <a:cs typeface="Arial" panose="020B0604020202020204" pitchFamily="34" charset="0"/>
              </a:rPr>
            </a:br>
            <a:r>
              <a:rPr lang="en-US" altLang="en-US" sz="2400" dirty="0">
                <a:latin typeface="Arial" panose="020B0604020202020204" pitchFamily="34" charset="0"/>
                <a:cs typeface="Arial" panose="020B0604020202020204" pitchFamily="34" charset="0"/>
              </a:rPr>
              <a:t>and build strong  customer relationships in order to </a:t>
            </a:r>
            <a:r>
              <a:rPr lang="en-US" altLang="en-US" sz="2400" b="1" dirty="0">
                <a:latin typeface="Arial" panose="020B0604020202020204" pitchFamily="34" charset="0"/>
                <a:cs typeface="Arial" panose="020B0604020202020204" pitchFamily="34" charset="0"/>
              </a:rPr>
              <a:t>capture value</a:t>
            </a:r>
            <a:r>
              <a:rPr lang="en-US" altLang="en-US" sz="2400" dirty="0">
                <a:latin typeface="Arial" panose="020B0604020202020204" pitchFamily="34" charset="0"/>
                <a:cs typeface="Arial" panose="020B0604020202020204" pitchFamily="34" charset="0"/>
              </a:rPr>
              <a:t> from customers in return. </a:t>
            </a:r>
          </a:p>
        </p:txBody>
      </p:sp>
    </p:spTree>
    <p:extLst>
      <p:ext uri="{BB962C8B-B14F-4D97-AF65-F5344CB8AC3E}">
        <p14:creationId xmlns:p14="http://schemas.microsoft.com/office/powerpoint/2010/main" val="30183427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noChangeArrowheads="1"/>
          </p:cNvSpPr>
          <p:nvPr>
            <p:ph type="title"/>
          </p:nvPr>
        </p:nvSpPr>
        <p:spPr>
          <a:xfrm>
            <a:off x="3659188" y="647701"/>
            <a:ext cx="5027612" cy="817563"/>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What is Marketing? </a:t>
            </a:r>
          </a:p>
        </p:txBody>
      </p:sp>
      <p:pic>
        <p:nvPicPr>
          <p:cNvPr id="31747" name="Picture 2" descr="Photo shows a man showing a mobile screen to a young woman. She holds a phone in her hand and is also looking intently at what the man is showing"/>
          <p:cNvPicPr>
            <a:picLocks noChangeAspect="1" noChangeArrowheads="1"/>
          </p:cNvPicPr>
          <p:nvPr/>
        </p:nvPicPr>
        <p:blipFill>
          <a:blip r:embed="rId3" cstate="print">
            <a:extLst>
              <a:ext uri="{28A0092B-C50C-407E-A947-70E740481C1C}">
                <a14:useLocalDpi xmlns:a14="http://schemas.microsoft.com/office/drawing/2010/main" val="0"/>
              </a:ext>
            </a:extLst>
          </a:blip>
          <a:srcRect l="1598" t="2191" b="2048"/>
          <a:stretch>
            <a:fillRect/>
          </a:stretch>
        </p:blipFill>
        <p:spPr bwMode="auto">
          <a:xfrm>
            <a:off x="3779839" y="1806575"/>
            <a:ext cx="4040187"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9188" y="4449763"/>
            <a:ext cx="406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475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29612" y="898681"/>
            <a:ext cx="8186738" cy="857250"/>
          </a:xfrm>
        </p:spPr>
        <p:txBody>
          <a:bodyPr>
            <a:noAutofit/>
          </a:bodyPr>
          <a:lstStyle/>
          <a:p>
            <a:pPr>
              <a:spcBef>
                <a:spcPts val="0"/>
              </a:spcBef>
              <a:buClr>
                <a:srgbClr val="007FA3"/>
              </a:buClr>
              <a:defRPr/>
            </a:pPr>
            <a:r>
              <a:rPr lang="en-US" sz="3600" b="1" dirty="0">
                <a:solidFill>
                  <a:srgbClr val="007FA3"/>
                </a:solidFill>
                <a:ea typeface="Times New Roman"/>
                <a:cs typeface="Times New Roman"/>
                <a:sym typeface="Times New Roman"/>
              </a:rPr>
              <a:t>Learning Objective 2</a:t>
            </a:r>
          </a:p>
        </p:txBody>
      </p:sp>
      <p:sp>
        <p:nvSpPr>
          <p:cNvPr id="33795" name="Content Placeholder 3"/>
          <p:cNvSpPr txBox="1">
            <a:spLocks noGrp="1" noChangeArrowheads="1"/>
          </p:cNvSpPr>
          <p:nvPr>
            <p:ph idx="1"/>
          </p:nvPr>
        </p:nvSpPr>
        <p:spPr>
          <a:xfrm>
            <a:off x="848662" y="1951221"/>
            <a:ext cx="10468912" cy="1674813"/>
          </a:xfrm>
        </p:spPr>
        <p:txBody>
          <a:bodyPr>
            <a:normAutofit fontScale="92500" lnSpcReduction="10000"/>
          </a:bodyPr>
          <a:lstStyle/>
          <a:p>
            <a:pPr marL="0" indent="0">
              <a:spcBef>
                <a:spcPts val="1500"/>
              </a:spcBef>
              <a:buClr>
                <a:srgbClr val="007FA3"/>
              </a:buClr>
              <a:buNone/>
            </a:pPr>
            <a:r>
              <a:rPr lang="en-US" altLang="en-US" sz="2600" dirty="0">
                <a:latin typeface="Arial" panose="020B0604020202020204" pitchFamily="34" charset="0"/>
                <a:cs typeface="Arial" panose="020B0604020202020204" pitchFamily="34" charset="0"/>
              </a:rPr>
              <a:t>Explain the importance of understanding the marketplace and customers and identify the five core marketplace concepts.</a:t>
            </a:r>
          </a:p>
          <a:p>
            <a:pPr marL="0" indent="0">
              <a:spcBef>
                <a:spcPts val="1500"/>
              </a:spcBef>
              <a:buClr>
                <a:srgbClr val="007FA3"/>
              </a:buClr>
              <a:buNone/>
            </a:pPr>
            <a:endParaRPr lang="en-US" altLang="en-US" sz="2400" b="1" dirty="0">
              <a:latin typeface="Calibri" panose="020F0502020204030204" pitchFamily="34" charset="0"/>
              <a:cs typeface="Arial" panose="020B0604020202020204" pitchFamily="34" charset="0"/>
            </a:endParaRPr>
          </a:p>
          <a:p>
            <a:pPr marL="0" indent="0">
              <a:spcBef>
                <a:spcPts val="1500"/>
              </a:spcBef>
              <a:buClr>
                <a:srgbClr val="007FA3"/>
              </a:buClr>
              <a:buNone/>
            </a:pPr>
            <a:r>
              <a:rPr lang="en-US" altLang="en-US" sz="2400" b="1" dirty="0">
                <a:latin typeface="Calibri" panose="020F0502020204030204" pitchFamily="34" charset="0"/>
                <a:cs typeface="Arial" panose="020B0604020202020204" pitchFamily="34" charset="0"/>
              </a:rPr>
              <a:t>	</a:t>
            </a:r>
            <a:endParaRPr lang="en-US" altLang="en-US" sz="2400" b="1" dirty="0">
              <a:solidFill>
                <a:srgbClr val="0070C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6435942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p:cNvSpPr txBox="1">
            <a:spLocks noGrp="1" noChangeArrowheads="1"/>
          </p:cNvSpPr>
          <p:nvPr>
            <p:ph type="title"/>
          </p:nvPr>
        </p:nvSpPr>
        <p:spPr>
          <a:xfrm>
            <a:off x="568404" y="809886"/>
            <a:ext cx="9837660" cy="584199"/>
          </a:xfrm>
        </p:spPr>
        <p:txBody>
          <a:bodyPr>
            <a:normAutofit/>
          </a:bodyPr>
          <a:lstStyle/>
          <a:p>
            <a:pPr eaLnBrk="1" hangingPunct="1">
              <a:buClr>
                <a:srgbClr val="007FA3"/>
              </a:buClr>
              <a:buFont typeface="Times New Roman" pitchFamily="18" charset="0"/>
              <a:buNone/>
              <a:defRPr/>
            </a:pPr>
            <a:r>
              <a:rPr lang="en-US" sz="3000" b="1" dirty="0">
                <a:solidFill>
                  <a:srgbClr val="007FA3"/>
                </a:solidFill>
                <a:ea typeface="Times New Roman"/>
                <a:cs typeface="Times New Roman"/>
                <a:sym typeface="Times New Roman" pitchFamily="18" charset="0"/>
              </a:rPr>
              <a:t>Understanding the Marketplace and Customer Needs</a:t>
            </a:r>
          </a:p>
        </p:txBody>
      </p:sp>
      <p:sp>
        <p:nvSpPr>
          <p:cNvPr id="35843" name="Content Placeholder 5"/>
          <p:cNvSpPr txBox="1">
            <a:spLocks noGrp="1"/>
          </p:cNvSpPr>
          <p:nvPr>
            <p:ph idx="1"/>
          </p:nvPr>
        </p:nvSpPr>
        <p:spPr>
          <a:xfrm>
            <a:off x="389381" y="1667554"/>
            <a:ext cx="5891498" cy="3213100"/>
          </a:xfrm>
        </p:spPr>
        <p:txBody>
          <a:bodyPr/>
          <a:lstStyle/>
          <a:p>
            <a:pPr marL="255588" indent="28575">
              <a:spcBef>
                <a:spcPts val="1500"/>
              </a:spcBef>
              <a:buClr>
                <a:srgbClr val="007FA3"/>
              </a:buClr>
              <a:buNone/>
            </a:pPr>
            <a:r>
              <a:rPr lang="en-US" altLang="en-US" sz="2400" b="1" dirty="0">
                <a:latin typeface="Arial" panose="020B0604020202020204" pitchFamily="34" charset="0"/>
                <a:cs typeface="Arial" panose="020B0604020202020204" pitchFamily="34" charset="0"/>
              </a:rPr>
              <a:t>Needs </a:t>
            </a:r>
            <a:r>
              <a:rPr lang="en-US" altLang="en-US" sz="2400" dirty="0">
                <a:latin typeface="Arial" panose="020B0604020202020204" pitchFamily="34" charset="0"/>
                <a:cs typeface="Arial" panose="020B0604020202020204" pitchFamily="34" charset="0"/>
              </a:rPr>
              <a:t>are states of felt deprivation. </a:t>
            </a:r>
          </a:p>
          <a:p>
            <a:pPr marL="255588" indent="28575">
              <a:spcBef>
                <a:spcPts val="1500"/>
              </a:spcBef>
              <a:buClr>
                <a:srgbClr val="007FA3"/>
              </a:buClr>
              <a:buNone/>
            </a:pPr>
            <a:r>
              <a:rPr lang="en-US" altLang="en-US" sz="2400" b="1" dirty="0">
                <a:latin typeface="Arial" panose="020B0604020202020204" pitchFamily="34" charset="0"/>
                <a:cs typeface="Arial" panose="020B0604020202020204" pitchFamily="34" charset="0"/>
              </a:rPr>
              <a:t>Wants </a:t>
            </a:r>
            <a:r>
              <a:rPr lang="en-US" altLang="en-US" sz="2400" dirty="0">
                <a:latin typeface="Arial" panose="020B0604020202020204" pitchFamily="34" charset="0"/>
                <a:cs typeface="Arial" panose="020B0604020202020204" pitchFamily="34" charset="0"/>
              </a:rPr>
              <a:t>are the form human needs take as they are shaped by culture and individual personality.</a:t>
            </a:r>
          </a:p>
          <a:p>
            <a:pPr marL="225425" indent="0">
              <a:spcBef>
                <a:spcPts val="1500"/>
              </a:spcBef>
              <a:buClr>
                <a:srgbClr val="007FA3"/>
              </a:buClr>
              <a:buNone/>
            </a:pPr>
            <a:r>
              <a:rPr lang="en-US" altLang="en-US" sz="2400" b="1" dirty="0">
                <a:latin typeface="Arial" panose="020B0604020202020204" pitchFamily="34" charset="0"/>
                <a:cs typeface="Arial" panose="020B0604020202020204" pitchFamily="34" charset="0"/>
              </a:rPr>
              <a:t>Demands </a:t>
            </a:r>
            <a:r>
              <a:rPr lang="en-US" altLang="en-US" sz="2400" dirty="0">
                <a:latin typeface="Arial" panose="020B0604020202020204" pitchFamily="34" charset="0"/>
                <a:cs typeface="Arial" panose="020B0604020202020204" pitchFamily="34" charset="0"/>
              </a:rPr>
              <a:t>are human wants that are backed by buying power.</a:t>
            </a:r>
          </a:p>
          <a:p>
            <a:pPr marL="255588" indent="-47625">
              <a:spcBef>
                <a:spcPts val="1500"/>
              </a:spcBef>
              <a:buClr>
                <a:srgbClr val="007FA3"/>
              </a:buClr>
              <a:buNone/>
            </a:pPr>
            <a:endParaRPr lang="en-US" altLang="en-US" sz="2200" dirty="0">
              <a:latin typeface="Arial" panose="020B0604020202020204" pitchFamily="34" charset="0"/>
              <a:cs typeface="Arial" panose="020B0604020202020204" pitchFamily="34" charset="0"/>
            </a:endParaRPr>
          </a:p>
          <a:p>
            <a:pPr marL="255588" indent="-47625">
              <a:spcBef>
                <a:spcPts val="1500"/>
              </a:spcBef>
              <a:buClr>
                <a:srgbClr val="007FA3"/>
              </a:buClr>
            </a:pPr>
            <a:endParaRPr lang="en-US" altLang="en-US" sz="1500" dirty="0">
              <a:latin typeface="Arial" panose="020B0604020202020204" pitchFamily="34" charset="0"/>
              <a:cs typeface="Arial" panose="020B0604020202020204" pitchFamily="34" charset="0"/>
            </a:endParaRPr>
          </a:p>
        </p:txBody>
      </p:sp>
      <p:pic>
        <p:nvPicPr>
          <p:cNvPr id="35844" name="Picture 3" descr="Photo shows the Target CEO, Brian Cornell, taking a selfie with a poster that reads &quot;Snap and Share&quot; and &quot;Pose and Post.&quot;"/>
          <p:cNvPicPr>
            <a:picLocks noChangeAspect="1" noChangeArrowheads="1"/>
          </p:cNvPicPr>
          <p:nvPr/>
        </p:nvPicPr>
        <p:blipFill>
          <a:blip r:embed="rId3" cstate="print">
            <a:extLst>
              <a:ext uri="{28A0092B-C50C-407E-A947-70E740481C1C}">
                <a14:useLocalDpi xmlns:a14="http://schemas.microsoft.com/office/drawing/2010/main" val="0"/>
              </a:ext>
            </a:extLst>
          </a:blip>
          <a:srcRect t="1886" r="1550" b="5254"/>
          <a:stretch>
            <a:fillRect/>
          </a:stretch>
        </p:blipFill>
        <p:spPr bwMode="auto">
          <a:xfrm>
            <a:off x="6605589" y="1673226"/>
            <a:ext cx="3800475"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25121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809469" y="809469"/>
            <a:ext cx="9656919" cy="600050"/>
          </a:xfrm>
        </p:spPr>
        <p:txBody>
          <a:bodyPr>
            <a:noAutofit/>
          </a:bodyPr>
          <a:lstStyle/>
          <a:p>
            <a:pPr>
              <a:spcBef>
                <a:spcPts val="0"/>
              </a:spcBef>
              <a:buClr>
                <a:srgbClr val="007FA3"/>
              </a:buClr>
              <a:defRPr/>
            </a:pPr>
            <a:r>
              <a:rPr lang="en-US" sz="2800" dirty="0">
                <a:solidFill>
                  <a:srgbClr val="007FA3"/>
                </a:solidFill>
                <a:ea typeface="Times New Roman"/>
                <a:cs typeface="Times New Roman"/>
                <a:sym typeface="Times New Roman"/>
              </a:rPr>
              <a:t>Understanding the Marketplace and Customer Needs</a:t>
            </a:r>
          </a:p>
        </p:txBody>
      </p:sp>
      <p:sp>
        <p:nvSpPr>
          <p:cNvPr id="37891" name="Content Placeholder 11"/>
          <p:cNvSpPr txBox="1">
            <a:spLocks noGrp="1"/>
          </p:cNvSpPr>
          <p:nvPr>
            <p:ph idx="1"/>
          </p:nvPr>
        </p:nvSpPr>
        <p:spPr>
          <a:xfrm>
            <a:off x="809469" y="1687513"/>
            <a:ext cx="5338919" cy="3714750"/>
          </a:xfrm>
        </p:spPr>
        <p:txBody>
          <a:bodyPr/>
          <a:lstStyle/>
          <a:p>
            <a:pPr marL="0" indent="0">
              <a:lnSpc>
                <a:spcPct val="100000"/>
              </a:lnSpc>
              <a:spcBef>
                <a:spcPts val="1500"/>
              </a:spcBef>
              <a:buClr>
                <a:srgbClr val="007FA3"/>
              </a:buClr>
              <a:buNone/>
            </a:pPr>
            <a:r>
              <a:rPr lang="en-US" altLang="en-US" sz="2200" b="1" dirty="0">
                <a:latin typeface="Arial" panose="020B0604020202020204" pitchFamily="34" charset="0"/>
                <a:cs typeface="Arial" panose="020B0604020202020204" pitchFamily="34" charset="0"/>
              </a:rPr>
              <a:t>Market offerings </a:t>
            </a:r>
            <a:r>
              <a:rPr lang="en-US" altLang="en-US" sz="2200" dirty="0">
                <a:latin typeface="Arial" panose="020B0604020202020204" pitchFamily="34" charset="0"/>
                <a:cs typeface="Arial" panose="020B0604020202020204" pitchFamily="34" charset="0"/>
              </a:rPr>
              <a:t>are some combination of products, services, information, or experiences offered to a market to satisfy a need or want.</a:t>
            </a:r>
            <a:br>
              <a:rPr lang="en-US" altLang="en-US" sz="2200" dirty="0">
                <a:latin typeface="Arial" panose="020B0604020202020204" pitchFamily="34" charset="0"/>
                <a:cs typeface="Arial" panose="020B0604020202020204" pitchFamily="34" charset="0"/>
              </a:rPr>
            </a:br>
            <a:br>
              <a:rPr lang="en-US" altLang="en-US" sz="2200" dirty="0">
                <a:latin typeface="Arial" panose="020B0604020202020204" pitchFamily="34" charset="0"/>
                <a:cs typeface="Arial" panose="020B0604020202020204" pitchFamily="34" charset="0"/>
              </a:rPr>
            </a:br>
            <a:r>
              <a:rPr lang="en-US" altLang="en-US" sz="2200" b="1" dirty="0">
                <a:latin typeface="Arial" panose="020B0604020202020204" pitchFamily="34" charset="0"/>
                <a:cs typeface="Arial" panose="020B0604020202020204" pitchFamily="34" charset="0"/>
              </a:rPr>
              <a:t>Marketing myopia </a:t>
            </a:r>
            <a:r>
              <a:rPr lang="en-US" altLang="en-US" sz="2200" dirty="0">
                <a:latin typeface="Arial" panose="020B0604020202020204" pitchFamily="34" charset="0"/>
                <a:cs typeface="Arial" panose="020B0604020202020204" pitchFamily="34" charset="0"/>
              </a:rPr>
              <a:t>is focusing only on existing wants and losing sight of underlying consumer needs.</a:t>
            </a:r>
          </a:p>
          <a:p>
            <a:pPr marL="0" indent="0">
              <a:lnSpc>
                <a:spcPct val="80000"/>
              </a:lnSpc>
              <a:spcBef>
                <a:spcPts val="1500"/>
              </a:spcBef>
              <a:buClr>
                <a:srgbClr val="007FA3"/>
              </a:buClr>
              <a:buNone/>
            </a:pPr>
            <a:endParaRPr lang="en-US" altLang="en-US" sz="1800" dirty="0">
              <a:latin typeface="Arial" panose="020B0604020202020204" pitchFamily="34" charset="0"/>
              <a:cs typeface="Arial" panose="020B0604020202020204" pitchFamily="34" charset="0"/>
            </a:endParaRPr>
          </a:p>
        </p:txBody>
      </p:sp>
      <p:pic>
        <p:nvPicPr>
          <p:cNvPr id="37892" name="Picture 2" descr="Photo shows a group of youngsters of both sexes sitting at a table at a Buffalo Wild Wings and chee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00" y="1701801"/>
            <a:ext cx="4179888"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45889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a:spLocks noGrp="1" noChangeArrowheads="1"/>
          </p:cNvSpPr>
          <p:nvPr>
            <p:ph type="title"/>
          </p:nvPr>
        </p:nvSpPr>
        <p:spPr>
          <a:xfrm>
            <a:off x="794477" y="1214204"/>
            <a:ext cx="9944438" cy="544227"/>
          </a:xfrm>
        </p:spPr>
        <p:txBody>
          <a:bodyPr>
            <a:noAutofit/>
          </a:bodyPr>
          <a:lstStyle/>
          <a:p>
            <a:pPr>
              <a:spcBef>
                <a:spcPts val="0"/>
              </a:spcBef>
              <a:buClr>
                <a:srgbClr val="007FA3"/>
              </a:buClr>
              <a:defRPr/>
            </a:pPr>
            <a:r>
              <a:rPr lang="en-US" dirty="0">
                <a:solidFill>
                  <a:srgbClr val="007FA3"/>
                </a:solidFill>
                <a:ea typeface="Times New Roman"/>
                <a:cs typeface="Times New Roman"/>
                <a:sym typeface="Times New Roman"/>
              </a:rPr>
              <a:t>Understanding the Marketplace and Customer Needs</a:t>
            </a:r>
          </a:p>
        </p:txBody>
      </p:sp>
      <p:sp>
        <p:nvSpPr>
          <p:cNvPr id="24578" name="Content Placeholder 11"/>
          <p:cNvSpPr>
            <a:spLocks noGrp="1"/>
          </p:cNvSpPr>
          <p:nvPr>
            <p:ph idx="1"/>
          </p:nvPr>
        </p:nvSpPr>
        <p:spPr>
          <a:xfrm>
            <a:off x="719527" y="2012066"/>
            <a:ext cx="10328224" cy="2117725"/>
          </a:xfrm>
        </p:spPr>
        <p:txBody>
          <a:bodyPr>
            <a:noAutofit/>
          </a:bodyPr>
          <a:lstStyle/>
          <a:p>
            <a:pPr marL="120650" indent="0">
              <a:spcBef>
                <a:spcPts val="1500"/>
              </a:spcBef>
              <a:buClr>
                <a:srgbClr val="007FA3"/>
              </a:buClr>
              <a:buNone/>
            </a:pPr>
            <a:r>
              <a:rPr lang="en-US" altLang="en-US" sz="2400" b="1" dirty="0">
                <a:latin typeface="Arial" panose="020B0604020202020204" pitchFamily="34" charset="0"/>
                <a:cs typeface="Arial" panose="020B0604020202020204" pitchFamily="34" charset="0"/>
              </a:rPr>
              <a:t>Exchange</a:t>
            </a:r>
            <a:r>
              <a:rPr lang="en-US" altLang="en-US" sz="2400" dirty="0">
                <a:latin typeface="Arial" panose="020B0604020202020204" pitchFamily="34" charset="0"/>
                <a:cs typeface="Arial" panose="020B0604020202020204" pitchFamily="34" charset="0"/>
              </a:rPr>
              <a:t> is the act of obtaining a desired object from someone by offering something in return.</a:t>
            </a:r>
          </a:p>
          <a:p>
            <a:pPr marL="120650" indent="0">
              <a:spcBef>
                <a:spcPts val="1500"/>
              </a:spcBef>
              <a:buClr>
                <a:srgbClr val="007FA3"/>
              </a:buClr>
              <a:buNone/>
            </a:pPr>
            <a:r>
              <a:rPr lang="en-US" altLang="en-US" sz="2400" dirty="0">
                <a:latin typeface="Arial" panose="020B0604020202020204" pitchFamily="34" charset="0"/>
                <a:cs typeface="Arial" panose="020B0604020202020204" pitchFamily="34" charset="0"/>
              </a:rPr>
              <a:t>Marketing actions try to  create, maintain, and grow desirable </a:t>
            </a:r>
            <a:r>
              <a:rPr lang="en-US" altLang="en-US" sz="2400" b="1" dirty="0">
                <a:latin typeface="Arial" panose="020B0604020202020204" pitchFamily="34" charset="0"/>
                <a:cs typeface="Arial" panose="020B0604020202020204" pitchFamily="34" charset="0"/>
              </a:rPr>
              <a:t>exchange relationships</a:t>
            </a:r>
            <a:r>
              <a:rPr lang="en-US" altLang="en-US" sz="2400" dirty="0">
                <a:latin typeface="Arial" panose="020B0604020202020204" pitchFamily="34" charset="0"/>
                <a:cs typeface="Arial" panose="020B0604020202020204" pitchFamily="34" charset="0"/>
              </a:rPr>
              <a:t>.</a:t>
            </a:r>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4887502"/>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4547</TotalTime>
  <Words>4653</Words>
  <Application>Microsoft Office PowerPoint</Application>
  <PresentationFormat>Widescreen</PresentationFormat>
  <Paragraphs>354</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MS PGothic</vt:lpstr>
      <vt:lpstr>Arial</vt:lpstr>
      <vt:lpstr>Calibri</vt:lpstr>
      <vt:lpstr>Times New Roman</vt:lpstr>
      <vt:lpstr>Verdana</vt:lpstr>
      <vt:lpstr>ヒラギノ角ゴ Pro W3</vt:lpstr>
      <vt:lpstr>Office Theme</vt:lpstr>
      <vt:lpstr>Principles of Marketing  Seventeenth Edition</vt:lpstr>
      <vt:lpstr>Learning Objectives</vt:lpstr>
      <vt:lpstr>Learning Objective 1</vt:lpstr>
      <vt:lpstr>What is Marketing? </vt:lpstr>
      <vt:lpstr>What is Marketing? </vt:lpstr>
      <vt:lpstr>Learning Objective 2</vt:lpstr>
      <vt:lpstr>Understanding the Marketplace and Customer Needs</vt:lpstr>
      <vt:lpstr>Understanding the Marketplace and Customer Needs</vt:lpstr>
      <vt:lpstr>Understanding the Marketplace and Customer Needs</vt:lpstr>
      <vt:lpstr>Understanding the Marketplace and Customer Needs</vt:lpstr>
      <vt:lpstr>Understanding the Marketplace and Customer Needs</vt:lpstr>
      <vt:lpstr>Learning Objective 3</vt:lpstr>
      <vt:lpstr>Designing a Customer Value-Driven Marketing Strategy</vt:lpstr>
      <vt:lpstr>Designing a Customer Value-Driven Marketing Strategy</vt:lpstr>
      <vt:lpstr>Designing a Customer Value-Driven Marketing Strategy</vt:lpstr>
      <vt:lpstr>Designing a Customer Value-Driven Marketing Strategy</vt:lpstr>
      <vt:lpstr>Designing a Customer Value-Driven Marketing Strategy</vt:lpstr>
      <vt:lpstr>Designing a Customer Value-Driven Marketing Strategy</vt:lpstr>
      <vt:lpstr>Learning Objective 4</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Learning Objective 5</vt:lpstr>
      <vt:lpstr>The Changing Marketing Landscape </vt:lpstr>
      <vt:lpstr>The Changing Marketing Landscape</vt:lpstr>
      <vt:lpstr>So, What Is Marketing? Pulling It All Together</vt:lpstr>
    </vt:vector>
  </TitlesOfParts>
  <Manager>Karin Williams</Manager>
  <Company>Integra Software Services Pvt.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 Compliant PowerPoint Presentation</dc:title>
  <dc:subject>Principles of Marketing</dc:subject>
  <dc:creator>Andrew Norman</dc:creator>
  <cp:keywords>Marketing</cp:keywords>
  <dc:description/>
  <cp:lastModifiedBy>DJNL</cp:lastModifiedBy>
  <cp:revision>752</cp:revision>
  <dcterms:created xsi:type="dcterms:W3CDTF">2014-08-17T17:56:33Z</dcterms:created>
  <dcterms:modified xsi:type="dcterms:W3CDTF">2017-08-31T06:57:07Z</dcterms:modified>
  <cp:category/>
</cp:coreProperties>
</file>